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1453" r:id="rId3"/>
    <p:sldId id="1454" r:id="rId4"/>
    <p:sldId id="1439" r:id="rId5"/>
    <p:sldId id="1449" r:id="rId6"/>
    <p:sldId id="1440" r:id="rId7"/>
    <p:sldId id="1452" r:id="rId8"/>
    <p:sldId id="685" r:id="rId9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98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959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80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11.05.2021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8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84449" y="2423159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ЗАВЕРШЕНИИ  2020-2021 УЧЕБНОГО ГОДА И ОРГАНИЗАЦИИ МЕРОПРИЯТИЙ ПОСЛЕДНЕГО ЗВОНКА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4690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756" y="2572544"/>
            <a:ext cx="275151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  <a:cs typeface="Arial" panose="020B0604020202020204" pitchFamily="34" charset="0"/>
              </a:rPr>
              <a:t>Форматы проведения: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64756" y="1363456"/>
            <a:ext cx="275150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  <a:cs typeface="Arial" panose="020B0604020202020204" pitchFamily="34" charset="0"/>
              </a:rPr>
              <a:t>Цель мероприятия: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807208" y="1250553"/>
            <a:ext cx="8267964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подведение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итогов 2020-2021 учебного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года, переход учащихся из класса в класс 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ля 11 классов прощание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со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школой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2658" y="4269515"/>
            <a:ext cx="1561110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Рекомендации по обеспечению комплекса мер безопасности</a:t>
            </a:r>
            <a:r>
              <a:rPr lang="ru-RU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58830" y="4269515"/>
            <a:ext cx="9128055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инструктирование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всех участников о порядке проведения «П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оследнего звонка»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 и соблюдении требований безопасности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нанесение разметки на территории и в здании школы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участие не более одного из родителей или законных представителей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обеспечение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масочного режима и соблюдение дистанции не менее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1,5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метра между участниками мероприятия </a:t>
            </a:r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87785" y="2216895"/>
            <a:ext cx="9099100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на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открытом воздухе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во дворе школы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9,11 классов</a:t>
            </a:r>
            <a:r>
              <a:rPr lang="ru-RU" smtClean="0">
                <a:latin typeface="Arial Narrow" panose="020B0606020202030204" pitchFamily="34" charset="0"/>
                <a:cs typeface="Arial" panose="020B0604020202020204" pitchFamily="34" charset="0"/>
              </a:rPr>
              <a:t>, школ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до </a:t>
            </a:r>
            <a:r>
              <a:rPr lang="ru-RU" smtClean="0">
                <a:latin typeface="Arial Narrow" panose="020B0606020202030204" pitchFamily="34" charset="0"/>
                <a:cs typeface="Arial" panose="020B0604020202020204" pitchFamily="34" charset="0"/>
              </a:rPr>
              <a:t>300 учащихся,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(торжественная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линейка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по согласованию с Главными санитарными врачами регионов с соблюдением санитарных норм, </a:t>
            </a:r>
            <a:endParaRPr lang="en-US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классе (в форме классного часа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онлайн (в форме классного часа)</a:t>
            </a:r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49509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 Narrow" pitchFamily="34" charset="0"/>
                <a:cs typeface="Arial" pitchFamily="34" charset="0"/>
              </a:rPr>
              <a:t>Приказ МОН РК №  203 от 5 мая 2021 года «Об утверждении сроков завершения </a:t>
            </a:r>
          </a:p>
          <a:p>
            <a:pPr algn="ctr"/>
            <a:r>
              <a:rPr lang="ru-RU" sz="1400" dirty="0" smtClean="0">
                <a:latin typeface="Arial Narrow" pitchFamily="34" charset="0"/>
                <a:cs typeface="Arial" pitchFamily="34" charset="0"/>
              </a:rPr>
              <a:t>2020-2021 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ПОСЛЕДНИЙ ЗВОНОК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25 МАЯ</a:t>
            </a:r>
            <a:endParaRPr lang="ru-RU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7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bg1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РЕКОМЕНДАЦИИ ПО ОРГАНИЗАЦИИ МЕРОПРИЯТИЯ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0791" y="1100507"/>
            <a:ext cx="304610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: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43256" y="1040889"/>
            <a:ext cx="8267964" cy="40934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подготовить поздравления </a:t>
            </a:r>
            <a:r>
              <a:rPr lang="ru-RU" sz="20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акимов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областей, </a:t>
            </a:r>
            <a:r>
              <a:rPr lang="ru-RU" sz="20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г.г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Нур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-Султан, Алматы, Шымкент на местных телевизионных каналах «С</a:t>
            </a:r>
            <a:r>
              <a:rPr lang="kk-KZ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әт сапар, жас түлек!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endParaRPr lang="ru-RU" sz="20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kk-KZ" sz="20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kk-KZ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одготовить сюжетный ряд, посвященный вопросам образования </a:t>
            </a: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(о лучших учителях, о достижениях обучающихся, о лучших образовательных проектах региона и т.д.)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endParaRPr lang="ru-RU" sz="20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рганизовать участие представителей разных профессий, ректоров вузов, обладателей стипендии «</a:t>
            </a:r>
            <a:r>
              <a:rPr lang="ru-RU" sz="20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Болашак</a:t>
            </a: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известных выпускников школ, работающих и добившихся высоких результатов, представителей сферы культуры, спорта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endParaRPr lang="ru-RU" sz="20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видео</a:t>
            </a: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бращения успешных выпускников школы</a:t>
            </a:r>
            <a:endParaRPr lang="en-US" sz="20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0791" y="5134317"/>
            <a:ext cx="11660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ЗАПРЕЩАЕТСЯ!</a:t>
            </a:r>
            <a:r>
              <a:rPr lang="kk-KZ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В целях соблюдения педагогической этики </a:t>
            </a:r>
            <a:r>
              <a:rPr lang="en-US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организовывать вручение подарков</a:t>
            </a:r>
            <a:r>
              <a:rPr lang="en-US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принимать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подарки  любого рода </a:t>
            </a:r>
            <a:r>
              <a:rPr lang="ru-RU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админиcтрации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 школы и педагогам</a:t>
            </a:r>
          </a:p>
        </p:txBody>
      </p:sp>
      <p:pic>
        <p:nvPicPr>
          <p:cNvPr id="1026" name="Picture 2" descr="https://porgi.ru/wp-content/uploads/2011/12/vipusknoj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676" y="1233904"/>
            <a:ext cx="2550696" cy="240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74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594010" y="1798236"/>
            <a:ext cx="56982" cy="442882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73" r="23532"/>
          <a:stretch/>
        </p:blipFill>
        <p:spPr bwMode="auto">
          <a:xfrm>
            <a:off x="218314" y="581041"/>
            <a:ext cx="703402" cy="69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5704" y="4938293"/>
            <a:ext cx="5449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itchFamily="34" charset="0"/>
                <a:cs typeface="Arial" pitchFamily="34" charset="0"/>
              </a:rPr>
              <a:t>К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азахский язык </a:t>
            </a:r>
            <a:r>
              <a:rPr lang="ru-RU" b="1" dirty="0">
                <a:latin typeface="Arial Narrow" pitchFamily="34" charset="0"/>
                <a:cs typeface="Arial" pitchFamily="34" charset="0"/>
              </a:rPr>
              <a:t>и л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итература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в классах с русским/узбекским/уйгурским/таджикским языком обучения </a:t>
            </a:r>
            <a:endParaRPr lang="ru-RU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 Narrow" pitchFamily="34" charset="0"/>
                <a:cs typeface="Arial" pitchFamily="34" charset="0"/>
              </a:rPr>
              <a:t>русский язык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литература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в классах с казахским языком обучения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91508" y="1023634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28 мая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0670" y="3006361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14484" y="4460904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5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439" y="1385838"/>
            <a:ext cx="53534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Narrow" pitchFamily="34" charset="0"/>
                <a:cs typeface="Arial" pitchFamily="34" charset="0"/>
              </a:rPr>
              <a:t>К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азахский язык/Русский язык </a:t>
            </a:r>
            <a:r>
              <a:rPr lang="ru-RU" b="1" dirty="0">
                <a:latin typeface="Arial Narrow" pitchFamily="34" charset="0"/>
                <a:cs typeface="Arial" pitchFamily="34" charset="0"/>
              </a:rPr>
              <a:t>и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родной язык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в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форме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эссе</a:t>
            </a:r>
            <a:endParaRPr lang="ru-RU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7193" y="3482061"/>
            <a:ext cx="4003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Narrow" pitchFamily="34" charset="0"/>
                <a:cs typeface="Arial" pitchFamily="34" charset="0"/>
              </a:rPr>
              <a:t>Математика (Алгебра)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2699" y="6246679"/>
            <a:ext cx="10887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6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(при необходимости) с соблюдением санитарных требований проводится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с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11 по </a:t>
            </a:r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июня 2021 года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9 (10) КЛАССОВ </a:t>
            </a:r>
            <a:r>
              <a:rPr lang="ru-RU" sz="2400" dirty="0" smtClean="0">
                <a:latin typeface="Arial Narrow" pitchFamily="34" charset="0"/>
                <a:cs typeface="Arial" pitchFamily="34" charset="0"/>
              </a:rPr>
              <a:t>ПИСЬМЕННЫЕ ЭКЗАМЕНЫ: 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5679100" y="1352130"/>
            <a:ext cx="65217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 Narrow" panose="020B0606020202030204" pitchFamily="34" charset="0"/>
              </a:rPr>
              <a:t>Эссе из </a:t>
            </a:r>
            <a:r>
              <a:rPr lang="kk-KZ" dirty="0">
                <a:latin typeface="Arial Narrow" panose="020B0606020202030204" pitchFamily="34" charset="0"/>
              </a:rPr>
              <a:t>100-150 слов</a:t>
            </a:r>
            <a:r>
              <a:rPr lang="kk-KZ" dirty="0" smtClean="0"/>
              <a:t> </a:t>
            </a:r>
            <a:r>
              <a:rPr lang="kk-KZ" dirty="0">
                <a:latin typeface="Arial Narrow" panose="020B0606020202030204" pitchFamily="34" charset="0"/>
              </a:rPr>
              <a:t>на основе </a:t>
            </a:r>
            <a:r>
              <a:rPr lang="kk-KZ" dirty="0" smtClean="0">
                <a:latin typeface="Arial Narrow" panose="020B0606020202030204" pitchFamily="34" charset="0"/>
              </a:rPr>
              <a:t>2-х </a:t>
            </a:r>
            <a:r>
              <a:rPr lang="kk-KZ" dirty="0">
                <a:latin typeface="Arial Narrow" panose="020B0606020202030204" pitchFamily="34" charset="0"/>
              </a:rPr>
              <a:t>текстов </a:t>
            </a:r>
            <a:r>
              <a:rPr lang="kk-KZ" dirty="0"/>
              <a:t> </a:t>
            </a:r>
            <a:r>
              <a:rPr lang="kk-KZ" i="1" dirty="0">
                <a:latin typeface="Arial Narrow" pitchFamily="34" charset="0"/>
                <a:cs typeface="Times New Roman" panose="02020603050405020304" pitchFamily="18" charset="0"/>
              </a:rPr>
              <a:t>(объем -  400-450 слов).</a:t>
            </a:r>
            <a:r>
              <a:rPr lang="kk-KZ" dirty="0" smtClean="0">
                <a:latin typeface="Arial Narrow" panose="020B0606020202030204" pitchFamily="34" charset="0"/>
              </a:rPr>
              <a:t> </a:t>
            </a:r>
          </a:p>
          <a:p>
            <a:r>
              <a:rPr lang="kk-KZ" dirty="0" smtClean="0">
                <a:latin typeface="Arial Narrow" panose="020B0606020202030204" pitchFamily="34" charset="0"/>
              </a:rPr>
              <a:t>Максимальный балл- </a:t>
            </a:r>
            <a:r>
              <a:rPr lang="kk-KZ" b="1" dirty="0" smtClean="0">
                <a:latin typeface="Arial Narrow" panose="020B0606020202030204" pitchFamily="34" charset="0"/>
              </a:rPr>
              <a:t>20</a:t>
            </a:r>
            <a:r>
              <a:rPr lang="kk-KZ" dirty="0" smtClean="0">
                <a:latin typeface="Arial Narrow" panose="020B0606020202030204" pitchFamily="34" charset="0"/>
              </a:rPr>
              <a:t> </a:t>
            </a:r>
            <a:r>
              <a:rPr lang="kk-KZ" i="1" dirty="0" smtClean="0">
                <a:latin typeface="Arial Narrow" panose="020B0606020202030204" pitchFamily="34" charset="0"/>
              </a:rPr>
              <a:t>(ко</a:t>
            </a:r>
            <a:r>
              <a:rPr lang="ru-RU" i="1" dirty="0" err="1" smtClean="0">
                <a:latin typeface="Arial Narrow" panose="020B0606020202030204" pitchFamily="34" charset="0"/>
              </a:rPr>
              <a:t>ммуникативная</a:t>
            </a:r>
            <a:r>
              <a:rPr lang="ru-RU" i="1" dirty="0" smtClean="0">
                <a:latin typeface="Arial Narrow" panose="020B0606020202030204" pitchFamily="34" charset="0"/>
              </a:rPr>
              <a:t> компетенция </a:t>
            </a:r>
            <a:r>
              <a:rPr lang="ru-RU" i="1" dirty="0">
                <a:latin typeface="Arial Narrow" panose="020B0606020202030204" pitchFamily="34" charset="0"/>
              </a:rPr>
              <a:t>-</a:t>
            </a:r>
            <a:r>
              <a:rPr lang="ru-RU" i="1" dirty="0" smtClean="0">
                <a:latin typeface="Arial Narrow" panose="020B0606020202030204" pitchFamily="34" charset="0"/>
              </a:rPr>
              <a:t>10 </a:t>
            </a:r>
            <a:r>
              <a:rPr lang="ru-RU" i="1" dirty="0">
                <a:latin typeface="Arial Narrow" panose="020B0606020202030204" pitchFamily="34" charset="0"/>
              </a:rPr>
              <a:t>б; </a:t>
            </a:r>
            <a:r>
              <a:rPr lang="ru-RU" i="1" dirty="0" smtClean="0">
                <a:latin typeface="Arial Narrow" panose="020B0606020202030204" pitchFamily="34" charset="0"/>
              </a:rPr>
              <a:t>языковая компетенция - </a:t>
            </a:r>
            <a:r>
              <a:rPr lang="ru-RU" i="1" dirty="0">
                <a:latin typeface="Arial Narrow" panose="020B0606020202030204" pitchFamily="34" charset="0"/>
              </a:rPr>
              <a:t>10 </a:t>
            </a:r>
            <a:r>
              <a:rPr lang="ru-RU" i="1" dirty="0" smtClean="0">
                <a:latin typeface="Arial Narrow" panose="020B0606020202030204" pitchFamily="34" charset="0"/>
              </a:rPr>
              <a:t>б.)</a:t>
            </a:r>
          </a:p>
          <a:p>
            <a:r>
              <a:rPr lang="ru-RU" dirty="0">
                <a:latin typeface="Arial Narrow" panose="020B0606020202030204" pitchFamily="34" charset="0"/>
              </a:rPr>
              <a:t>Время проведения - </a:t>
            </a:r>
            <a:r>
              <a:rPr lang="ru-RU" b="1" dirty="0">
                <a:latin typeface="Arial Narrow" panose="020B0606020202030204" pitchFamily="34" charset="0"/>
              </a:rPr>
              <a:t>2  </a:t>
            </a:r>
            <a:r>
              <a:rPr lang="ru-RU" b="1" dirty="0" smtClean="0">
                <a:latin typeface="Arial Narrow" panose="020B0606020202030204" pitchFamily="34" charset="0"/>
              </a:rPr>
              <a:t>часа</a:t>
            </a:r>
            <a:endParaRPr lang="ru-RU" i="1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5679100" y="3037873"/>
            <a:ext cx="64072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</a:t>
            </a:r>
            <a:r>
              <a:rPr lang="kk-KZ" dirty="0">
                <a:latin typeface="Arial Narrow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заданий – 15 </a:t>
            </a:r>
            <a:r>
              <a:rPr lang="kk-KZ" i="1" dirty="0">
                <a:latin typeface="Arial Narrow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 тестовых заданий и 5 </a:t>
            </a:r>
            <a:r>
              <a:rPr lang="kk-KZ" i="1" dirty="0" smtClean="0">
                <a:latin typeface="Arial Narrow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задач/примеров).</a:t>
            </a:r>
            <a:r>
              <a:rPr lang="kk-KZ" i="1" dirty="0" smtClean="0">
                <a:latin typeface="Arial Narrow" pitchFamily="34" charset="0"/>
              </a:rPr>
              <a:t> </a:t>
            </a:r>
          </a:p>
          <a:p>
            <a:pPr algn="just"/>
            <a:r>
              <a:rPr lang="kk-KZ" dirty="0" smtClean="0">
                <a:latin typeface="Arial Narrow" pitchFamily="34" charset="0"/>
                <a:cs typeface="Times New Roman" panose="02020603050405020304" pitchFamily="18" charset="0"/>
              </a:rPr>
              <a:t>Максимальный  балл</a:t>
            </a:r>
            <a:r>
              <a:rPr lang="kk-KZ" dirty="0">
                <a:latin typeface="Arial Narrow" pitchFamily="34" charset="0"/>
                <a:cs typeface="Times New Roman" panose="02020603050405020304" pitchFamily="18" charset="0"/>
              </a:rPr>
              <a:t>– </a:t>
            </a:r>
            <a:r>
              <a:rPr lang="kk-KZ" b="1" dirty="0" smtClean="0">
                <a:latin typeface="Arial Narrow" pitchFamily="34" charset="0"/>
                <a:cs typeface="Times New Roman" panose="02020603050405020304" pitchFamily="18" charset="0"/>
              </a:rPr>
              <a:t>30.</a:t>
            </a:r>
          </a:p>
          <a:p>
            <a:pPr algn="just"/>
            <a:r>
              <a:rPr lang="kk-KZ" dirty="0">
                <a:latin typeface="Arial Narrow" panose="020B0606020202030204" pitchFamily="34" charset="0"/>
              </a:rPr>
              <a:t>Время </a:t>
            </a:r>
            <a:r>
              <a:rPr lang="kk-KZ" dirty="0" smtClean="0">
                <a:latin typeface="Arial Narrow" panose="020B0606020202030204" pitchFamily="34" charset="0"/>
              </a:rPr>
              <a:t>выполнения  </a:t>
            </a:r>
            <a:r>
              <a:rPr lang="kk-KZ" b="1" dirty="0" smtClean="0">
                <a:latin typeface="Arial Narrow" panose="020B0606020202030204" pitchFamily="34" charset="0"/>
              </a:rPr>
              <a:t>3 часа</a:t>
            </a:r>
            <a:endParaRPr lang="kk-KZ" b="1" dirty="0">
              <a:latin typeface="Arial Narrow" panose="020B0606020202030204" pitchFamily="34" charset="0"/>
            </a:endParaRPr>
          </a:p>
          <a:p>
            <a:pPr algn="just"/>
            <a:endParaRPr lang="ru-RU" sz="1200" b="1" i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5708529" y="4656279"/>
            <a:ext cx="6377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Работа с текстом. Даются три задания к тексту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 </a:t>
            </a:r>
            <a:endParaRPr lang="ru-RU" dirty="0" smtClean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kk-KZ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Максимальный  </a:t>
            </a:r>
            <a:r>
              <a:rPr lang="kk-KZ" dirty="0">
                <a:latin typeface="Arial Narrow" panose="020B0606020202030204" pitchFamily="34" charset="0"/>
                <a:cs typeface="Times New Roman" panose="02020603050405020304" pitchFamily="18" charset="0"/>
              </a:rPr>
              <a:t>балл </a:t>
            </a:r>
            <a:r>
              <a:rPr lang="kk-KZ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– </a:t>
            </a:r>
            <a:r>
              <a:rPr lang="kk-KZ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30</a:t>
            </a:r>
            <a:r>
              <a:rPr lang="kk-KZ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kk-KZ" i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kk-KZ" i="1" dirty="0" smtClean="0">
                <a:latin typeface="Arial Narrow" panose="020B0606020202030204" pitchFamily="34" charset="0"/>
              </a:rPr>
              <a:t>ко</a:t>
            </a:r>
            <a:r>
              <a:rPr lang="ru-RU" i="1" dirty="0" err="1" smtClean="0">
                <a:latin typeface="Arial Narrow" panose="020B0606020202030204" pitchFamily="34" charset="0"/>
              </a:rPr>
              <a:t>ммуникативная</a:t>
            </a:r>
            <a:r>
              <a:rPr lang="ru-RU" i="1" dirty="0" smtClean="0">
                <a:latin typeface="Arial Narrow" panose="020B0606020202030204" pitchFamily="34" charset="0"/>
              </a:rPr>
              <a:t> компетенция </a:t>
            </a:r>
            <a:r>
              <a:rPr lang="ru-RU" i="1" dirty="0">
                <a:latin typeface="Arial Narrow" panose="020B0606020202030204" pitchFamily="34" charset="0"/>
              </a:rPr>
              <a:t>- 20б; </a:t>
            </a:r>
            <a:r>
              <a:rPr lang="ru-RU" i="1" dirty="0" smtClean="0">
                <a:latin typeface="Arial Narrow" panose="020B0606020202030204" pitchFamily="34" charset="0"/>
              </a:rPr>
              <a:t> языковая компетенция </a:t>
            </a:r>
            <a:r>
              <a:rPr lang="ru-RU" i="1" dirty="0">
                <a:latin typeface="Arial Narrow" panose="020B0606020202030204" pitchFamily="34" charset="0"/>
              </a:rPr>
              <a:t>- 10 </a:t>
            </a:r>
            <a:r>
              <a:rPr lang="ru-RU" i="1" dirty="0" smtClean="0">
                <a:latin typeface="Arial Narrow" panose="020B0606020202030204" pitchFamily="34" charset="0"/>
              </a:rPr>
              <a:t>б.).</a:t>
            </a:r>
            <a:endParaRPr lang="kk-KZ" i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Время 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выполнения - 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2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часа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ru-RU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210998" y="2910716"/>
            <a:ext cx="11875379" cy="4687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55188" y="4401717"/>
            <a:ext cx="11978502" cy="1076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5114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611" y="5506905"/>
            <a:ext cx="45136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  <a:cs typeface="Arial" pitchFamily="34" charset="0"/>
              </a:rPr>
              <a:t>Казахский язык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в школах с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русским и др. языками обучения</a:t>
            </a:r>
          </a:p>
          <a:p>
            <a:pPr algn="just"/>
            <a:r>
              <a:rPr lang="ru-RU" b="1" dirty="0" smtClean="0">
                <a:latin typeface="Arial Narrow" pitchFamily="34" charset="0"/>
                <a:cs typeface="Arial" pitchFamily="34" charset="0"/>
              </a:rPr>
              <a:t>Русский язык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в школах с казахским языком обучения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388701" y="87472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июня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88701" y="4031725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99721" y="5179302"/>
            <a:ext cx="1977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10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31043" y="1233697"/>
            <a:ext cx="43728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  <a:cs typeface="Arial" pitchFamily="34" charset="0"/>
              </a:rPr>
              <a:t>Казахский язык/русский язык </a:t>
            </a:r>
            <a:r>
              <a:rPr lang="ru-RU" b="1" dirty="0">
                <a:latin typeface="Arial Narrow" pitchFamily="34" charset="0"/>
                <a:cs typeface="Arial" pitchFamily="34" charset="0"/>
              </a:rPr>
              <a:t>и 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родной язык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</a:t>
            </a:r>
            <a:r>
              <a:rPr lang="ru-RU" dirty="0" smtClean="0">
                <a:latin typeface="Arial Narrow" pitchFamily="34" charset="0"/>
                <a:cs typeface="Arial" pitchFamily="34" charset="0"/>
              </a:rPr>
              <a:t>в </a:t>
            </a:r>
            <a:r>
              <a:rPr lang="ru-RU" dirty="0">
                <a:latin typeface="Arial Narrow" pitchFamily="34" charset="0"/>
                <a:cs typeface="Arial" pitchFamily="34" charset="0"/>
              </a:rPr>
              <a:t>форме эссе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382075" y="2815137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9219" y="3217653"/>
            <a:ext cx="3378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Narrow" pitchFamily="34" charset="0"/>
                <a:cs typeface="Arial" pitchFamily="34" charset="0"/>
              </a:rPr>
              <a:t>Алгебра и </a:t>
            </a:r>
            <a:r>
              <a:rPr lang="ru-RU" b="1" dirty="0" err="1" smtClean="0">
                <a:latin typeface="Arial Narrow" pitchFamily="34" charset="0"/>
                <a:cs typeface="Arial" pitchFamily="34" charset="0"/>
              </a:rPr>
              <a:t>началы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 Narrow" pitchFamily="34" charset="0"/>
                <a:cs typeface="Arial" pitchFamily="34" charset="0"/>
              </a:rPr>
              <a:t>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1676" y="4556529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Narrow" pitchFamily="34" charset="0"/>
                <a:cs typeface="Arial" pitchFamily="34" charset="0"/>
              </a:rPr>
              <a:t>И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стория </a:t>
            </a:r>
            <a:r>
              <a:rPr lang="ru-RU" b="1" dirty="0">
                <a:latin typeface="Arial Narrow" pitchFamily="34" charset="0"/>
                <a:cs typeface="Arial" pitchFamily="34" charset="0"/>
              </a:rPr>
              <a:t>Казахстана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11 (12) КЛАССОВ </a:t>
            </a:r>
            <a:r>
              <a:rPr lang="ru-RU" sz="2400" dirty="0" smtClean="0">
                <a:latin typeface="Arial Narrow" pitchFamily="34" charset="0"/>
                <a:cs typeface="Arial" pitchFamily="34" charset="0"/>
              </a:rPr>
              <a:t>ПИСЬМЕННЫЕ ЭКЗАМЕНЫ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4865699" y="1070524"/>
            <a:ext cx="7308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Для написания эссе </a:t>
            </a:r>
            <a:r>
              <a:rPr lang="ru-RU" dirty="0" smtClean="0">
                <a:latin typeface="Arial Narrow" panose="020B0606020202030204" pitchFamily="34" charset="0"/>
              </a:rPr>
              <a:t>предлагается </a:t>
            </a:r>
            <a:r>
              <a:rPr lang="ru-RU" dirty="0">
                <a:latin typeface="Arial Narrow" panose="020B0606020202030204" pitchFamily="34" charset="0"/>
              </a:rPr>
              <a:t>выбрать одну тему.  </a:t>
            </a:r>
            <a:endParaRPr lang="ru-RU" dirty="0" smtClean="0">
              <a:latin typeface="Arial Narrow" panose="020B0606020202030204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Количество  </a:t>
            </a:r>
            <a:r>
              <a:rPr lang="ru-RU" dirty="0">
                <a:latin typeface="Arial Narrow" panose="020B0606020202030204" pitchFamily="34" charset="0"/>
              </a:rPr>
              <a:t>слов в эссе от </a:t>
            </a:r>
            <a:r>
              <a:rPr lang="ru-RU" b="1" dirty="0">
                <a:latin typeface="Arial Narrow" panose="020B0606020202030204" pitchFamily="34" charset="0"/>
              </a:rPr>
              <a:t>250 до 300. 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Оценивание: за орфографию и грамматику выставляется по языковым предметам, оценка за </a:t>
            </a:r>
            <a:r>
              <a:rPr lang="ru-RU" dirty="0">
                <a:latin typeface="Arial Narrow" panose="020B0606020202030204" pitchFamily="34" charset="0"/>
              </a:rPr>
              <a:t>содержание выставляется по литературе</a:t>
            </a:r>
            <a:r>
              <a:rPr lang="ru-RU" spc="-15" dirty="0">
                <a:latin typeface="Arial Narrow" panose="020B0606020202030204" pitchFamily="34" charset="0"/>
                <a:cs typeface="Times New Roman"/>
              </a:rPr>
              <a:t>.</a:t>
            </a:r>
            <a:r>
              <a:rPr lang="ru-RU" spc="-5" dirty="0">
                <a:latin typeface="Arial Narrow" panose="020B0606020202030204" pitchFamily="34" charset="0"/>
                <a:cs typeface="Times New Roman"/>
              </a:rPr>
              <a:t> </a:t>
            </a:r>
            <a:endParaRPr lang="ru-RU" dirty="0">
              <a:latin typeface="Arial Narrow" panose="020B0606020202030204" pitchFamily="34" charset="0"/>
              <a:cs typeface="Arial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Время </a:t>
            </a:r>
            <a:r>
              <a:rPr lang="ru-RU" dirty="0">
                <a:latin typeface="Arial Narrow" panose="020B0606020202030204" pitchFamily="34" charset="0"/>
              </a:rPr>
              <a:t>проведения - </a:t>
            </a:r>
            <a:r>
              <a:rPr lang="ru-RU" b="1" dirty="0" smtClean="0">
                <a:latin typeface="Arial Narrow" panose="020B0606020202030204" pitchFamily="34" charset="0"/>
              </a:rPr>
              <a:t>3  часа</a:t>
            </a:r>
            <a:endParaRPr lang="ru-RU" i="1" dirty="0"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4730754" y="5522285"/>
            <a:ext cx="73505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dirty="0">
                <a:latin typeface="Arial Narrow" panose="020B0606020202030204" pitchFamily="34" charset="0"/>
              </a:rPr>
              <a:t>Тестирование  из </a:t>
            </a:r>
            <a:r>
              <a:rPr lang="ru-RU" b="1" dirty="0">
                <a:latin typeface="Arial Narrow" panose="020B0606020202030204" pitchFamily="34" charset="0"/>
              </a:rPr>
              <a:t>18 </a:t>
            </a:r>
            <a:r>
              <a:rPr lang="ru-RU" dirty="0">
                <a:latin typeface="Arial Narrow" panose="020B0606020202030204" pitchFamily="34" charset="0"/>
              </a:rPr>
              <a:t>тестовых заданий по двум блокам.                                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b="1" dirty="0" err="1">
                <a:latin typeface="Arial Narrow" panose="020B0606020202030204" pitchFamily="34" charset="0"/>
              </a:rPr>
              <a:t>Аудирование</a:t>
            </a:r>
            <a:r>
              <a:rPr lang="ru-RU" dirty="0">
                <a:latin typeface="Arial Narrow" panose="020B0606020202030204" pitchFamily="34" charset="0"/>
              </a:rPr>
              <a:t>: 2 текста – 5 тестовых заданий</a:t>
            </a:r>
            <a:r>
              <a:rPr lang="ru-RU" b="1" dirty="0">
                <a:latin typeface="Arial Narrow" panose="020B0606020202030204" pitchFamily="34" charset="0"/>
              </a:rPr>
              <a:t>.   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b="1" dirty="0">
                <a:latin typeface="Arial Narrow" panose="020B0606020202030204" pitchFamily="34" charset="0"/>
              </a:rPr>
              <a:t> Чтение: </a:t>
            </a:r>
            <a:r>
              <a:rPr lang="ru-RU" dirty="0">
                <a:latin typeface="Arial Narrow" panose="020B0606020202030204" pitchFamily="34" charset="0"/>
              </a:rPr>
              <a:t>2 текста – 1-й текст с 5 </a:t>
            </a:r>
            <a:r>
              <a:rPr lang="ru-RU" dirty="0" smtClean="0">
                <a:latin typeface="Arial Narrow" panose="020B0606020202030204" pitchFamily="34" charset="0"/>
              </a:rPr>
              <a:t>тестовыми,  </a:t>
            </a:r>
            <a:r>
              <a:rPr lang="ru-RU" dirty="0">
                <a:latin typeface="Arial Narrow" panose="020B0606020202030204" pitchFamily="34" charset="0"/>
              </a:rPr>
              <a:t>2-й    текст  с  тестовыми заданиями открытой формы</a:t>
            </a:r>
            <a:r>
              <a:rPr lang="ru-RU" dirty="0" smtClean="0">
                <a:latin typeface="Arial Narrow" panose="020B0606020202030204" pitchFamily="34" charset="0"/>
              </a:rPr>
              <a:t>. </a:t>
            </a:r>
            <a:r>
              <a:rPr lang="ru-RU" dirty="0">
                <a:latin typeface="Arial Narrow" panose="020B0606020202030204" pitchFamily="34" charset="0"/>
              </a:rPr>
              <a:t>Максимальный  балл–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</a:rPr>
              <a:t>30.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26927" y="2632402"/>
            <a:ext cx="74477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Всего 15 </a:t>
            </a:r>
            <a:r>
              <a:rPr lang="ru-RU" dirty="0">
                <a:latin typeface="Arial Narrow" panose="020B0606020202030204" pitchFamily="34" charset="0"/>
              </a:rPr>
              <a:t>заданий </a:t>
            </a:r>
            <a:r>
              <a:rPr lang="ru-RU" sz="1600" i="1" dirty="0">
                <a:latin typeface="Arial Narrow" panose="020B0606020202030204" pitchFamily="34" charset="0"/>
              </a:rPr>
              <a:t>(10 тестовых вопросов и 5 задач) </a:t>
            </a:r>
            <a:r>
              <a:rPr lang="ru-RU" dirty="0">
                <a:latin typeface="Arial Narrow" panose="020B0606020202030204" pitchFamily="34" charset="0"/>
              </a:rPr>
              <a:t>для ОГН, </a:t>
            </a:r>
            <a:endParaRPr lang="ru-RU" dirty="0" smtClean="0">
              <a:latin typeface="Arial Narrow" panose="020B0606020202030204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16 </a:t>
            </a:r>
            <a:r>
              <a:rPr lang="ru-RU" dirty="0">
                <a:latin typeface="Arial Narrow" panose="020B0606020202030204" pitchFamily="34" charset="0"/>
              </a:rPr>
              <a:t>заданий </a:t>
            </a:r>
            <a:r>
              <a:rPr lang="ru-RU" sz="1600" i="1" dirty="0">
                <a:latin typeface="Arial Narrow" panose="020B0606020202030204" pitchFamily="34" charset="0"/>
              </a:rPr>
              <a:t>(10 </a:t>
            </a:r>
            <a:r>
              <a:rPr lang="ru-RU" sz="1600" i="1" dirty="0" smtClean="0">
                <a:latin typeface="Arial Narrow" panose="020B0606020202030204" pitchFamily="34" charset="0"/>
              </a:rPr>
              <a:t> вопросов с вариантами ответов </a:t>
            </a:r>
            <a:r>
              <a:rPr lang="ru-RU" sz="1600" i="1" dirty="0">
                <a:latin typeface="Arial Narrow" panose="020B0606020202030204" pitchFamily="34" charset="0"/>
              </a:rPr>
              <a:t>и 6 задач) </a:t>
            </a:r>
            <a:r>
              <a:rPr lang="ru-RU" dirty="0">
                <a:latin typeface="Arial Narrow" panose="020B0606020202030204" pitchFamily="34" charset="0"/>
              </a:rPr>
              <a:t>для ЕМН и 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</a:rPr>
              <a:t>специализированных </a:t>
            </a:r>
            <a:r>
              <a:rPr lang="ru-RU" dirty="0" smtClean="0">
                <a:latin typeface="Arial Narrow" panose="020B0606020202030204" pitchFamily="34" charset="0"/>
              </a:rPr>
              <a:t>ФМН. 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Каждое </a:t>
            </a:r>
            <a:r>
              <a:rPr lang="ru-RU" dirty="0">
                <a:latin typeface="Arial Narrow" panose="020B0606020202030204" pitchFamily="34" charset="0"/>
              </a:rPr>
              <a:t>задание оценивается по индивидуальному баллу.  </a:t>
            </a:r>
            <a:r>
              <a:rPr lang="kk-KZ" dirty="0" smtClean="0">
                <a:latin typeface="Arial Narrow" panose="020B0606020202030204" pitchFamily="34" charset="0"/>
              </a:rPr>
              <a:t>Максимальный  балл– </a:t>
            </a:r>
            <a:r>
              <a:rPr lang="kk-KZ" b="1" dirty="0" smtClean="0">
                <a:latin typeface="Arial Narrow" panose="020B0606020202030204" pitchFamily="34" charset="0"/>
              </a:rPr>
              <a:t>30</a:t>
            </a:r>
            <a:r>
              <a:rPr lang="kk-KZ" dirty="0" smtClean="0">
                <a:latin typeface="Arial Narrow" panose="020B0606020202030204" pitchFamily="34" charset="0"/>
              </a:rPr>
              <a:t>. </a:t>
            </a:r>
            <a:r>
              <a:rPr lang="ru-RU" dirty="0" smtClean="0">
                <a:latin typeface="Arial Narrow" panose="020B0606020202030204" pitchFamily="34" charset="0"/>
              </a:rPr>
              <a:t>Время </a:t>
            </a:r>
            <a:r>
              <a:rPr lang="ru-RU" dirty="0">
                <a:latin typeface="Arial Narrow" panose="020B0606020202030204" pitchFamily="34" charset="0"/>
              </a:rPr>
              <a:t>проведения </a:t>
            </a:r>
            <a:r>
              <a:rPr lang="ru-RU" b="1" dirty="0">
                <a:latin typeface="Arial Narrow" panose="020B0606020202030204" pitchFamily="34" charset="0"/>
              </a:rPr>
              <a:t>5 часов.</a:t>
            </a:r>
            <a:r>
              <a:rPr lang="kk-KZ" b="1" dirty="0">
                <a:latin typeface="Arial Narrow" panose="020B0606020202030204" pitchFamily="34" charset="0"/>
              </a:rPr>
              <a:t> 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31043" y="2600508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15416" y="1337809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3288" y="4067673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 rot="10800000" flipV="1">
            <a:off x="4637313" y="4222761"/>
            <a:ext cx="7527168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93663" algn="just"/>
            <a:r>
              <a:rPr lang="ru-RU" dirty="0" smtClean="0">
                <a:latin typeface="Arial Narrow" panose="020B0606020202030204" pitchFamily="34" charset="0"/>
              </a:rPr>
              <a:t>Всего </a:t>
            </a:r>
            <a:r>
              <a:rPr lang="ru-RU" b="1" dirty="0" smtClean="0">
                <a:latin typeface="Arial Narrow" panose="020B0606020202030204" pitchFamily="34" charset="0"/>
              </a:rPr>
              <a:t>18 </a:t>
            </a:r>
            <a:r>
              <a:rPr lang="ru-RU" dirty="0">
                <a:latin typeface="Arial Narrow" panose="020B0606020202030204" pitchFamily="34" charset="0"/>
              </a:rPr>
              <a:t>тестовых заданий. </a:t>
            </a:r>
            <a:endParaRPr lang="ru-RU" dirty="0" smtClean="0">
              <a:latin typeface="Arial Narrow" panose="020B0606020202030204" pitchFamily="34" charset="0"/>
            </a:endParaRPr>
          </a:p>
          <a:p>
            <a:pPr marL="93663" algn="just"/>
            <a:r>
              <a:rPr lang="ru-RU" dirty="0" smtClean="0">
                <a:latin typeface="Arial Narrow" panose="020B0606020202030204" pitchFamily="34" charset="0"/>
              </a:rPr>
              <a:t>Максимальный  балл</a:t>
            </a:r>
            <a:r>
              <a:rPr lang="ru-RU" dirty="0">
                <a:latin typeface="Arial Narrow" panose="020B0606020202030204" pitchFamily="34" charset="0"/>
              </a:rPr>
              <a:t>– </a:t>
            </a:r>
            <a:r>
              <a:rPr lang="ru-RU" b="1" dirty="0" smtClean="0">
                <a:latin typeface="Arial Narrow" panose="020B0606020202030204" pitchFamily="34" charset="0"/>
              </a:rPr>
              <a:t>30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ru-RU" sz="1600" i="1" dirty="0" smtClean="0">
                <a:latin typeface="Arial Narrow" panose="020B0606020202030204" pitchFamily="34" charset="0"/>
              </a:rPr>
              <a:t>(15 </a:t>
            </a:r>
            <a:r>
              <a:rPr lang="ru-RU" sz="1600" i="1" dirty="0">
                <a:latin typeface="Arial Narrow" panose="020B0606020202030204" pitchFamily="34" charset="0"/>
              </a:rPr>
              <a:t>тестовых заданий с выбором одного правильного ответа </a:t>
            </a:r>
            <a:r>
              <a:rPr lang="ru-RU" sz="1600" i="1" dirty="0" smtClean="0">
                <a:latin typeface="Arial Narrow" panose="020B0606020202030204" pitchFamily="34" charset="0"/>
              </a:rPr>
              <a:t>– 15</a:t>
            </a:r>
            <a:r>
              <a:rPr lang="kk-KZ" sz="1600" i="1" dirty="0" smtClean="0">
                <a:latin typeface="Arial Narrow" panose="020B0606020202030204" pitchFamily="34" charset="0"/>
              </a:rPr>
              <a:t>; </a:t>
            </a:r>
            <a:r>
              <a:rPr lang="ru-RU" sz="1600" i="1" dirty="0" smtClean="0">
                <a:latin typeface="Arial Narrow" panose="020B0606020202030204" pitchFamily="34" charset="0"/>
              </a:rPr>
              <a:t>3 </a:t>
            </a:r>
            <a:r>
              <a:rPr lang="ru-RU" sz="1600" i="1" dirty="0">
                <a:latin typeface="Arial Narrow" panose="020B0606020202030204" pitchFamily="34" charset="0"/>
              </a:rPr>
              <a:t>тестовых задания открытой </a:t>
            </a:r>
            <a:r>
              <a:rPr lang="ru-RU" sz="1600" i="1" dirty="0" smtClean="0">
                <a:latin typeface="Arial Narrow" panose="020B0606020202030204" pitchFamily="34" charset="0"/>
              </a:rPr>
              <a:t>формы - 15). </a:t>
            </a:r>
          </a:p>
          <a:p>
            <a:pPr marL="93663" algn="just"/>
            <a:r>
              <a:rPr lang="ru-RU" dirty="0" smtClean="0">
                <a:latin typeface="Arial Narrow" panose="020B0606020202030204" pitchFamily="34" charset="0"/>
              </a:rPr>
              <a:t>Каждое задание оценивается по индивидуальному баллу.  </a:t>
            </a:r>
            <a:endParaRPr lang="ru-RU" dirty="0">
              <a:latin typeface="Arial Narrow" panose="020B0606020202030204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149219" y="5487830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630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6325907" y="497335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latin typeface="Arial Narrow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Arial Narrow" pitchFamily="34" charset="0"/>
                <a:ea typeface="Times New Roman" pitchFamily="18" charset="0"/>
                <a:cs typeface="Arial" pitchFamily="34" charset="0"/>
              </a:rPr>
              <a:t>«АЛТЫН БЕЛГІ»</a:t>
            </a:r>
            <a:endParaRPr lang="ru-RU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14400" y="557740"/>
            <a:ext cx="108732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318654" y="2394454"/>
            <a:ext cx="353290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19 822 </a:t>
            </a:r>
            <a:r>
              <a:rPr lang="kk-KZ" sz="20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kk-K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ретендентов </a:t>
            </a:r>
            <a:r>
              <a:rPr lang="ru-RU" sz="2000" dirty="0">
                <a:latin typeface="Arial Narrow" panose="020B0606020202030204" pitchFamily="34" charset="0"/>
              </a:rPr>
              <a:t>на получение аттестата об общем среднем образовании </a:t>
            </a:r>
            <a:r>
              <a:rPr kumimoji="0" lang="kk-K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kk-KZ" sz="2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«Алтын белгі»</a:t>
            </a:r>
            <a:endParaRPr kumimoji="0" lang="kk-K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flipV="1">
            <a:off x="4062506" y="2816952"/>
            <a:ext cx="766481" cy="540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4920012" y="1012736"/>
            <a:ext cx="67744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kk-KZ" sz="2000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Письменные работы претендентов проверяются Комиссией, созданной при управлении образования</a:t>
            </a:r>
            <a:r>
              <a:rPr lang="ru-RU" sz="2000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i="1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(республиканские школы Комиссия при Министерстве)</a:t>
            </a:r>
            <a:r>
              <a:rPr lang="kk-KZ" sz="2000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kk-KZ" dirty="0">
                <a:latin typeface="Arial Narrow" panose="020B0606020202030204" pitchFamily="34" charset="0"/>
              </a:rPr>
              <a:t> </a:t>
            </a:r>
          </a:p>
          <a:p>
            <a:pPr indent="447675" algn="just"/>
            <a:endParaRPr lang="kk-KZ" dirty="0">
              <a:latin typeface="Arial Narrow" panose="020B0606020202030204" pitchFamily="34" charset="0"/>
            </a:endParaRPr>
          </a:p>
          <a:p>
            <a:pPr indent="447675" algn="just"/>
            <a:r>
              <a:rPr lang="kk-KZ" dirty="0">
                <a:latin typeface="Arial Narrow" panose="020B0606020202030204" pitchFamily="34" charset="0"/>
              </a:rPr>
              <a:t> </a:t>
            </a:r>
            <a:r>
              <a:rPr lang="kk-KZ" sz="2000" dirty="0" smtClean="0">
                <a:latin typeface="Arial Narrow" panose="020B0606020202030204" pitchFamily="34" charset="0"/>
                <a:cs typeface="Arial" pitchFamily="34" charset="0"/>
              </a:rPr>
              <a:t>В </a:t>
            </a:r>
            <a:r>
              <a:rPr lang="kk-KZ" sz="2000" dirty="0">
                <a:latin typeface="Arial Narrow" panose="020B0606020202030204" pitchFamily="34" charset="0"/>
                <a:cs typeface="Arial" pitchFamily="34" charset="0"/>
              </a:rPr>
              <a:t>состав Комиссии, созданной при управлении образования и Министерстве, входят квалифицированные, опытные педагоги предметов, по которым проводятся письменные экзамены. </a:t>
            </a:r>
            <a:endParaRPr lang="kk-KZ" sz="20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pPr indent="447675" algn="just"/>
            <a:endParaRPr lang="kk-KZ" sz="2000" dirty="0">
              <a:latin typeface="Arial Narrow" panose="020B0606020202030204" pitchFamily="34" charset="0"/>
              <a:cs typeface="Arial" pitchFamily="34" charset="0"/>
            </a:endParaRPr>
          </a:p>
          <a:p>
            <a:pPr indent="447675" algn="just"/>
            <a:r>
              <a:rPr lang="ru-RU" sz="2000" dirty="0" smtClean="0">
                <a:latin typeface="Arial Narrow" panose="020B0606020202030204" pitchFamily="34" charset="0"/>
                <a:cs typeface="Arial" pitchFamily="34" charset="0"/>
              </a:rPr>
              <a:t>Заключительное </a:t>
            </a:r>
            <a:r>
              <a:rPr lang="ru-RU" sz="2000" dirty="0">
                <a:latin typeface="Arial Narrow" panose="020B0606020202030204" pitchFamily="34" charset="0"/>
                <a:cs typeface="Arial" pitchFamily="34" charset="0"/>
              </a:rPr>
              <a:t>заседание Комиссии, формируемой при школе по подведению итогов работы и принятию решения об утверждении списка обучающихся, награждаемых знаком "Алтын </a:t>
            </a:r>
            <a:r>
              <a:rPr lang="ru-RU" sz="2000" dirty="0" err="1">
                <a:latin typeface="Arial Narrow" panose="020B0606020202030204" pitchFamily="34" charset="0"/>
                <a:cs typeface="Arial" pitchFamily="34" charset="0"/>
              </a:rPr>
              <a:t>белгі</a:t>
            </a:r>
            <a:r>
              <a:rPr lang="ru-RU" sz="2000" dirty="0">
                <a:latin typeface="Arial Narrow" panose="020B0606020202030204" pitchFamily="34" charset="0"/>
                <a:cs typeface="Arial" pitchFamily="34" charset="0"/>
              </a:rPr>
              <a:t>", проводится не позднее 12 июня текущего года</a:t>
            </a:r>
            <a:r>
              <a:rPr lang="ru-RU" sz="2000" dirty="0" smtClean="0">
                <a:latin typeface="Arial Narrow" panose="020B0606020202030204" pitchFamily="34" charset="0"/>
                <a:cs typeface="Arial" pitchFamily="34" charset="0"/>
              </a:rPr>
              <a:t>.</a:t>
            </a:r>
          </a:p>
          <a:p>
            <a:pPr indent="447675" algn="just"/>
            <a:endParaRPr lang="ru-RU" sz="2000" dirty="0">
              <a:latin typeface="Arial Narrow" panose="020B0606020202030204" pitchFamily="34" charset="0"/>
              <a:cs typeface="Arial" pitchFamily="34" charset="0"/>
            </a:endParaRPr>
          </a:p>
          <a:p>
            <a:pPr indent="447675" algn="just"/>
            <a:r>
              <a:rPr lang="en-US" sz="2000" dirty="0">
                <a:latin typeface="Arial Narrow" panose="020B0606020202030204" pitchFamily="34" charset="0"/>
                <a:cs typeface="Arial" pitchFamily="34" charset="0"/>
              </a:rPr>
              <a:t> </a:t>
            </a:r>
            <a:r>
              <a:rPr lang="ru-RU" sz="2000" dirty="0" smtClean="0">
                <a:latin typeface="Arial Narrow" panose="020B0606020202030204" pitchFamily="34" charset="0"/>
                <a:cs typeface="Arial" pitchFamily="34" charset="0"/>
              </a:rPr>
              <a:t>Списки </a:t>
            </a:r>
            <a:r>
              <a:rPr lang="ru-RU" sz="2000" dirty="0">
                <a:latin typeface="Arial Narrow" panose="020B0606020202030204" pitchFamily="34" charset="0"/>
                <a:cs typeface="Arial" pitchFamily="34" charset="0"/>
              </a:rPr>
              <a:t>обладателей аттестатов об общем среднем образовании </a:t>
            </a:r>
            <a:r>
              <a:rPr lang="ru-RU" sz="2000" dirty="0" smtClean="0">
                <a:latin typeface="Arial Narrow" panose="020B0606020202030204" pitchFamily="34" charset="0"/>
                <a:cs typeface="Arial" pitchFamily="34" charset="0"/>
              </a:rPr>
              <a:t>и </a:t>
            </a:r>
            <a:r>
              <a:rPr lang="ru-RU" sz="2000" dirty="0">
                <a:latin typeface="Arial Narrow" panose="020B0606020202030204" pitchFamily="34" charset="0"/>
                <a:cs typeface="Arial" pitchFamily="34" charset="0"/>
              </a:rPr>
              <a:t>знака "Алтын </a:t>
            </a:r>
            <a:r>
              <a:rPr lang="ru-RU" sz="2000" dirty="0" err="1">
                <a:latin typeface="Arial Narrow" panose="020B0606020202030204" pitchFamily="34" charset="0"/>
                <a:cs typeface="Arial" pitchFamily="34" charset="0"/>
              </a:rPr>
              <a:t>белгі</a:t>
            </a:r>
            <a:r>
              <a:rPr lang="ru-RU" sz="2000" dirty="0">
                <a:latin typeface="Arial Narrow" panose="020B0606020202030204" pitchFamily="34" charset="0"/>
                <a:cs typeface="Arial" pitchFamily="34" charset="0"/>
              </a:rPr>
              <a:t>" утверждается приказом директора школы.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1143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bg1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kk-KZ" dirty="0">
                <a:solidFill>
                  <a:schemeClr val="tx1"/>
                </a:solidFill>
                <a:sym typeface="Calibri"/>
              </a:rPr>
              <a:t>ВЫПУСКНОЙ ВЕЧЕР </a:t>
            </a:r>
            <a:r>
              <a:rPr lang="ru-RU" dirty="0">
                <a:solidFill>
                  <a:schemeClr val="tx1"/>
                </a:solidFill>
              </a:rPr>
              <a:t>- 2021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32084" y="580593"/>
            <a:ext cx="499337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Дата проведения: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12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– 14 июня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4513" y="1091514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Тема:</a:t>
            </a:r>
            <a:endParaRPr lang="kk-KZ" b="1" dirty="0"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6825" y="1778157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Форматы проведения: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19021" y="1056745"/>
            <a:ext cx="843784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«</a:t>
            </a:r>
            <a:r>
              <a:rPr lang="kk-KZ" b="1" dirty="0">
                <a:latin typeface="Arial Narrow" panose="020B0606020202030204" pitchFamily="34" charset="0"/>
              </a:rPr>
              <a:t>Тәуелсіздік ұландары»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12489" y="1489766"/>
            <a:ext cx="84247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Классный час в каждом классе отдельно с вручением аттестата выпускникам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26825" y="3286344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Рекомендации: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67729" y="2656023"/>
            <a:ext cx="87274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обеспечение строгого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соблюдения мер санитарной безопасности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обеспечение масочного режима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соблюдение дистанции не менее 1-1,5 метра между участниками мероприятия с нанесением разметки на территории и в здании школы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участие </a:t>
            </a:r>
            <a:r>
              <a:rPr lang="kk-KZ" dirty="0">
                <a:latin typeface="Arial Narrow" panose="020B0606020202030204" pitchFamily="34" charset="0"/>
                <a:cs typeface="Arial" panose="020B0604020202020204" pitchFamily="34" charset="0"/>
              </a:rPr>
              <a:t>не более одного из родителей или законных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представителей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6825" y="5102225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Не допускается: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294743" y="4347634"/>
            <a:ext cx="8800462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привлечение к проведению мероприятий аниматоров, праздничных агентств, частных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студий 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пышное проведение выпускного  мероприятия   (оформление класса,  внешний вид выпускника и др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.)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организация праздничных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столов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проведение выездных экскурсий по городу с привлечением автомобилей на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прокат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организация выпускных мероприятий в ресторанах, кафе и в других увеселительных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учреждениях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12489" y="1928319"/>
            <a:ext cx="8424784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Торжественное мероприятие - вручение аттестата выпускникам на открытом воздухе  с ограниченным контингентом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участников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6703" y="6475511"/>
            <a:ext cx="11660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ВНИМАНИЕ!</a:t>
            </a:r>
            <a:r>
              <a:rPr lang="kk-KZ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Выпускной вечер – традиционное мероприятие, посвященный вручению документа о среднем образовании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94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type="body" idx="1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latin typeface="Arial Narrow" panose="020B0606020202030204" pitchFamily="34" charset="0"/>
                <a:cs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965</Words>
  <Application>Microsoft Office PowerPoint</Application>
  <PresentationFormat>Произвольный</PresentationFormat>
  <Paragraphs>126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ЗАВЕРШЕНИИ  2020-2021 УЧЕБНОГО ГОДА И ОРГАНИЗАЦИИ МЕРОПРИЯТИЙ ПОСЛЕДНЕГО ЗВОНКА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Баконя</cp:lastModifiedBy>
  <cp:revision>252</cp:revision>
  <cp:lastPrinted>2021-05-06T05:58:58Z</cp:lastPrinted>
  <dcterms:created xsi:type="dcterms:W3CDTF">2021-05-03T10:34:52Z</dcterms:created>
  <dcterms:modified xsi:type="dcterms:W3CDTF">2021-05-11T09:04:14Z</dcterms:modified>
</cp:coreProperties>
</file>