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notesMasterIdLst>
    <p:notesMasterId r:id="rId65"/>
  </p:notesMasterIdLst>
  <p:sldIdLst>
    <p:sldId id="286" r:id="rId2"/>
    <p:sldId id="287" r:id="rId3"/>
    <p:sldId id="288" r:id="rId4"/>
    <p:sldId id="289" r:id="rId5"/>
    <p:sldId id="280" r:id="rId6"/>
    <p:sldId id="279" r:id="rId7"/>
    <p:sldId id="281" r:id="rId8"/>
    <p:sldId id="285" r:id="rId9"/>
    <p:sldId id="284" r:id="rId10"/>
    <p:sldId id="283" r:id="rId11"/>
    <p:sldId id="282" r:id="rId12"/>
    <p:sldId id="291" r:id="rId13"/>
    <p:sldId id="292" r:id="rId14"/>
    <p:sldId id="290" r:id="rId15"/>
    <p:sldId id="293" r:id="rId16"/>
    <p:sldId id="294" r:id="rId17"/>
    <p:sldId id="295" r:id="rId18"/>
    <p:sldId id="29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6" r:id="rId46"/>
    <p:sldId id="337" r:id="rId47"/>
    <p:sldId id="339" r:id="rId48"/>
    <p:sldId id="341" r:id="rId49"/>
    <p:sldId id="342" r:id="rId50"/>
    <p:sldId id="343" r:id="rId51"/>
    <p:sldId id="344" r:id="rId52"/>
    <p:sldId id="345" r:id="rId53"/>
    <p:sldId id="346" r:id="rId54"/>
    <p:sldId id="347" r:id="rId55"/>
    <p:sldId id="298" r:id="rId56"/>
    <p:sldId id="299" r:id="rId57"/>
    <p:sldId id="301" r:id="rId58"/>
    <p:sldId id="302" r:id="rId59"/>
    <p:sldId id="303" r:id="rId60"/>
    <p:sldId id="304" r:id="rId61"/>
    <p:sldId id="305" r:id="rId62"/>
    <p:sldId id="306" r:id="rId63"/>
    <p:sldId id="348" r:id="rId64"/>
  </p:sldIdLst>
  <p:sldSz cx="18288000" cy="10287000"/>
  <p:notesSz cx="6858000" cy="9144000"/>
  <p:embeddedFontLst>
    <p:embeddedFont>
      <p:font typeface="Wingdings 2" pitchFamily="18" charset="2"/>
      <p:regular r:id="rId66"/>
    </p:embeddedFont>
    <p:embeddedFont>
      <p:font typeface="Trebuchet MS" pitchFamily="34" charset="0"/>
      <p:regular r:id="rId67"/>
      <p:bold r:id="rId68"/>
      <p:italic r:id="rId69"/>
      <p:boldItalic r:id="rId70"/>
    </p:embeddedFont>
    <p:embeddedFont>
      <p:font typeface="Calibri" pitchFamily="34" charset="0"/>
      <p:regular r:id="rId71"/>
      <p:bold r:id="rId72"/>
      <p:italic r:id="rId73"/>
      <p:boldItalic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-85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498DF-9233-4831-8FC7-FD9FC244F6B6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B3B8F-7713-4ED8-9BE3-32C31C207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5334000" y="0"/>
            <a:ext cx="12954000" cy="10287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190500" y="5143500"/>
            <a:ext cx="10287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63284" tIns="81642" rIns="163284" bIns="81642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6733736" y="800100"/>
            <a:ext cx="10210800" cy="4302252"/>
          </a:xfrm>
        </p:spPr>
        <p:txBody>
          <a:bodyPr lIns="81642" tIns="0" rIns="81642">
            <a:noAutofit/>
          </a:bodyPr>
          <a:lstStyle>
            <a:lvl1pPr algn="r">
              <a:defRPr sz="75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6708884" y="5309796"/>
            <a:ext cx="10229556" cy="1651872"/>
          </a:xfrm>
        </p:spPr>
        <p:txBody>
          <a:bodyPr lIns="81642" tIns="0" rIns="81642" bIns="0"/>
          <a:lstStyle>
            <a:lvl1pPr marL="0" indent="0" algn="r">
              <a:buNone/>
              <a:defRPr sz="3900">
                <a:solidFill>
                  <a:srgbClr val="FFFFFF"/>
                </a:solidFill>
                <a:effectLst/>
              </a:defRPr>
            </a:lvl1pPr>
            <a:lvl2pPr marL="816422" indent="0" algn="ctr">
              <a:buNone/>
            </a:lvl2pPr>
            <a:lvl3pPr marL="1632844" indent="0" algn="ctr">
              <a:buNone/>
            </a:lvl3pPr>
            <a:lvl4pPr marL="2449266" indent="0" algn="ctr">
              <a:buNone/>
            </a:lvl4pPr>
            <a:lvl5pPr marL="3265688" indent="0" algn="ctr">
              <a:buNone/>
            </a:lvl5pPr>
            <a:lvl6pPr marL="4082110" indent="0" algn="ctr">
              <a:buNone/>
            </a:lvl6pPr>
            <a:lvl7pPr marL="4898532" indent="0" algn="ctr">
              <a:buNone/>
            </a:lvl7pPr>
            <a:lvl8pPr marL="5714954" indent="0" algn="ctr">
              <a:buNone/>
            </a:lvl8pPr>
            <a:lvl9pPr marL="6531376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11742448" y="9836919"/>
            <a:ext cx="4004928" cy="340353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5638800" y="9836919"/>
            <a:ext cx="5855444" cy="3429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5761768" y="9834372"/>
            <a:ext cx="1176672" cy="3429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106400" y="412433"/>
            <a:ext cx="3048000" cy="8777288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411964"/>
            <a:ext cx="12039600" cy="8777288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485632" y="9836919"/>
            <a:ext cx="4004928" cy="340353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14400" y="9834372"/>
            <a:ext cx="7315200" cy="3429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2508992" y="9829800"/>
            <a:ext cx="1176672" cy="342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4232756"/>
            <a:ext cx="12510976" cy="2043113"/>
          </a:xfrm>
        </p:spPr>
        <p:txBody>
          <a:bodyPr tIns="0" anchor="t"/>
          <a:lstStyle>
            <a:lvl1pPr algn="r">
              <a:buNone/>
              <a:defRPr sz="75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857501"/>
            <a:ext cx="12510976" cy="1115261"/>
          </a:xfrm>
        </p:spPr>
        <p:txBody>
          <a:bodyPr anchor="b"/>
          <a:lstStyle>
            <a:lvl1pPr marL="0" indent="0" algn="r">
              <a:buNone/>
              <a:defRPr sz="3600">
                <a:solidFill>
                  <a:schemeClr val="tx1"/>
                </a:solidFill>
                <a:effectLst/>
              </a:defRPr>
            </a:lvl1pPr>
            <a:lvl2pPr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448476" y="9835215"/>
            <a:ext cx="4004928" cy="340353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70716" y="9835215"/>
            <a:ext cx="5791200" cy="3429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467904" y="9832668"/>
            <a:ext cx="1176672" cy="342900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0060"/>
            <a:ext cx="14484096" cy="17145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7040880" cy="6788945"/>
          </a:xfrm>
        </p:spPr>
        <p:txBody>
          <a:bodyPr anchor="t"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357616" y="2400301"/>
            <a:ext cx="7040880" cy="6788945"/>
          </a:xfrm>
        </p:spPr>
        <p:txBody>
          <a:bodyPr anchor="t"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0060"/>
            <a:ext cx="14484096" cy="17145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8801100"/>
            <a:ext cx="7040880" cy="6858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3200" b="1">
                <a:solidFill>
                  <a:schemeClr val="tx2"/>
                </a:solidFill>
                <a:effectLst/>
              </a:defRPr>
            </a:lvl1pPr>
            <a:lvl2pPr>
              <a:buNone/>
              <a:defRPr sz="3600" b="1"/>
            </a:lvl2pPr>
            <a:lvl3pPr>
              <a:buNone/>
              <a:defRPr sz="3200" b="1"/>
            </a:lvl3pPr>
            <a:lvl4pPr>
              <a:buNone/>
              <a:defRPr sz="2900" b="1"/>
            </a:lvl4pPr>
            <a:lvl5pPr>
              <a:buNone/>
              <a:defRPr sz="29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8357616" y="8801100"/>
            <a:ext cx="7040880" cy="6858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3200" b="1">
                <a:solidFill>
                  <a:schemeClr val="tx2"/>
                </a:solidFill>
                <a:effectLst/>
              </a:defRPr>
            </a:lvl1pPr>
            <a:lvl2pPr>
              <a:buNone/>
              <a:defRPr sz="3600" b="1"/>
            </a:lvl2pPr>
            <a:lvl3pPr>
              <a:buNone/>
              <a:defRPr sz="3200" b="1"/>
            </a:lvl3pPr>
            <a:lvl4pPr>
              <a:buNone/>
              <a:defRPr sz="2900" b="1"/>
            </a:lvl4pPr>
            <a:lvl5pPr>
              <a:buNone/>
              <a:defRPr sz="29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914400" y="2567760"/>
            <a:ext cx="7040880" cy="6172200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8357616" y="2567760"/>
            <a:ext cx="7040880" cy="6172200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0060"/>
            <a:ext cx="14484096" cy="17145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42900"/>
            <a:ext cx="11795760" cy="1760220"/>
          </a:xfrm>
        </p:spPr>
        <p:txBody>
          <a:bodyPr wrap="square" anchor="b"/>
          <a:lstStyle>
            <a:lvl1pPr algn="l">
              <a:buNone/>
              <a:defRPr lang="en-US" sz="43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2246124"/>
            <a:ext cx="11795760" cy="903768"/>
          </a:xfrm>
        </p:spPr>
        <p:txBody>
          <a:bodyPr rot="0" spcFirstLastPara="0" vertOverflow="overflow" horzOverflow="overflow" vert="horz" wrap="square" lIns="81642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500"/>
            </a:lvl1pPr>
            <a:lvl2pPr>
              <a:buNone/>
              <a:defRPr sz="21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3200400"/>
            <a:ext cx="14478000" cy="6557628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1195937" y="1507003"/>
            <a:ext cx="8639054" cy="646886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1193413" y="1498225"/>
            <a:ext cx="8639054" cy="646886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8196" y="1714500"/>
            <a:ext cx="6858000" cy="3086100"/>
          </a:xfrm>
        </p:spPr>
        <p:txBody>
          <a:bodyPr vert="horz" anchor="b"/>
          <a:lstStyle>
            <a:lvl1pPr algn="l">
              <a:buNone/>
              <a:defRPr sz="54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78196" y="4925451"/>
            <a:ext cx="6858000" cy="2880360"/>
          </a:xfrm>
        </p:spPr>
        <p:txBody>
          <a:bodyPr rot="0" spcFirstLastPara="0" vertOverflow="overflow" horzOverflow="overflow" vert="horz" wrap="square" lIns="14695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500" baseline="0">
                <a:solidFill>
                  <a:schemeClr val="tx1"/>
                </a:solidFill>
              </a:defRPr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1327364" y="1561503"/>
            <a:ext cx="8412480" cy="630936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57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16306800" y="0"/>
            <a:ext cx="1981200" cy="10287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480060"/>
            <a:ext cx="14478000" cy="1714500"/>
          </a:xfrm>
          <a:prstGeom prst="rect">
            <a:avLst/>
          </a:prstGeom>
        </p:spPr>
        <p:txBody>
          <a:bodyPr vert="horz" lIns="81642" tIns="0" rIns="81642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914400" y="2414124"/>
            <a:ext cx="14478000" cy="7269480"/>
          </a:xfrm>
          <a:prstGeom prst="rect">
            <a:avLst/>
          </a:prstGeom>
        </p:spPr>
        <p:txBody>
          <a:bodyPr vert="horz" lIns="163284" tIns="81642" rIns="163284" bIns="81642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8491872" y="9836919"/>
            <a:ext cx="4004928" cy="340353"/>
          </a:xfrm>
          <a:prstGeom prst="rect">
            <a:avLst/>
          </a:prstGeom>
        </p:spPr>
        <p:txBody>
          <a:bodyPr vert="horz" lIns="163284" tIns="0" rIns="163284" bIns="0" anchor="b"/>
          <a:lstStyle>
            <a:lvl1pPr algn="l" eaLnBrk="1" latinLnBrk="0" hangingPunct="1">
              <a:defRPr kumimoji="0" sz="18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914400" y="9836919"/>
            <a:ext cx="7315200" cy="342900"/>
          </a:xfrm>
          <a:prstGeom prst="rect">
            <a:avLst/>
          </a:prstGeom>
        </p:spPr>
        <p:txBody>
          <a:bodyPr vert="horz" lIns="163284" tIns="0" rIns="163284" bIns="0" anchor="b"/>
          <a:lstStyle>
            <a:lvl1pPr algn="r" eaLnBrk="1" latinLnBrk="0" hangingPunct="1">
              <a:defRPr kumimoji="0" sz="18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12502896" y="9834372"/>
            <a:ext cx="1176672" cy="3429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20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1" latinLnBrk="0" hangingPunct="1">
        <a:spcBef>
          <a:spcPct val="0"/>
        </a:spcBef>
        <a:buNone/>
        <a:defRPr kumimoji="0" sz="6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489853" indent="-489853" algn="l" rtl="0" eaLnBrk="1" latinLnBrk="0" hangingPunct="1">
        <a:spcBef>
          <a:spcPts val="1071"/>
        </a:spcBef>
        <a:buClr>
          <a:schemeClr val="tx2"/>
        </a:buClr>
        <a:buSzPct val="73000"/>
        <a:buFont typeface="Wingdings 2"/>
        <a:buChar char=""/>
        <a:defRPr kumimoji="0" sz="4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30721" indent="-408211" algn="l" rtl="0" eaLnBrk="1" latinLnBrk="0" hangingPunct="1">
        <a:spcBef>
          <a:spcPts val="893"/>
        </a:spcBef>
        <a:buClr>
          <a:schemeClr val="accent4"/>
        </a:buClr>
        <a:buSzPct val="80000"/>
        <a:buFont typeface="Wingdings 2"/>
        <a:buChar char=""/>
        <a:defRPr kumimoji="0" sz="41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1355261" indent="-408211" algn="l" rtl="0" eaLnBrk="1" latinLnBrk="0" hangingPunct="1">
        <a:spcBef>
          <a:spcPts val="714"/>
        </a:spcBef>
        <a:buClr>
          <a:schemeClr val="accent4"/>
        </a:buClr>
        <a:buSzPct val="60000"/>
        <a:buFont typeface="Wingdings"/>
        <a:buChar char="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796128" indent="-408211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36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2285982" indent="-408211" algn="l" rtl="0" eaLnBrk="1" latinLnBrk="0" hangingPunct="1">
        <a:spcBef>
          <a:spcPts val="714"/>
        </a:spcBef>
        <a:buClr>
          <a:schemeClr val="accent4"/>
        </a:buClr>
        <a:buSzPct val="70000"/>
        <a:buFont typeface="Wingdings"/>
        <a:buChar char="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628879" indent="-326569" algn="l" rtl="0" eaLnBrk="1" latinLnBrk="0" hangingPunct="1">
        <a:spcBef>
          <a:spcPts val="714"/>
        </a:spcBef>
        <a:buClr>
          <a:schemeClr val="accent4"/>
        </a:buClr>
        <a:buSzPct val="80000"/>
        <a:buFont typeface="Wingdings 2"/>
        <a:buChar char=""/>
        <a:defRPr kumimoji="0" sz="32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2988105" indent="-326569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29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98345" indent="-326569" algn="l" rtl="0" eaLnBrk="1" latinLnBrk="0" hangingPunct="1">
        <a:spcBef>
          <a:spcPts val="536"/>
        </a:spcBef>
        <a:buClr>
          <a:schemeClr val="accent4"/>
        </a:buClr>
        <a:buSzPct val="100000"/>
        <a:buChar char="•"/>
        <a:defRPr kumimoji="0" sz="29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3673899" indent="-326569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25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нимок экрана 2023-12-25 0554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925800" cy="10325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122" name="Picture 2" descr="C:\Users\User\Desktop\2022-2023\ФОТО 22-23\WhatsApp Image 2023-05-15 at 14.48.47.jpeg"/>
          <p:cNvPicPr>
            <a:picLocks noChangeAspect="1" noChangeArrowheads="1"/>
          </p:cNvPicPr>
          <p:nvPr/>
        </p:nvPicPr>
        <p:blipFill>
          <a:blip r:embed="rId3" cstate="print"/>
          <a:srcRect l="25683" t="26566" r="23877" b="27813"/>
          <a:stretch>
            <a:fillRect/>
          </a:stretch>
        </p:blipFill>
        <p:spPr bwMode="auto">
          <a:xfrm>
            <a:off x="10363200" y="2019300"/>
            <a:ext cx="5181600" cy="6747634"/>
          </a:xfrm>
          <a:prstGeom prst="rect">
            <a:avLst/>
          </a:prstGeom>
          <a:noFill/>
        </p:spPr>
      </p:pic>
      <p:sp>
        <p:nvSpPr>
          <p:cNvPr id="5" name="TextBox 7"/>
          <p:cNvSpPr txBox="1"/>
          <p:nvPr/>
        </p:nvSpPr>
        <p:spPr>
          <a:xfrm>
            <a:off x="533400" y="419100"/>
            <a:ext cx="172212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РЕСПУБЛИКАЛЫҚ “ЖАРҚЫН БОЛАШАҚ ”ОЛИМПИАДАСЫНЫҢ  ЖҮЛДЕГЕРІ, </a:t>
            </a:r>
          </a:p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“ӘНШІ БҰЛБҰЛДАР”  НОМИНАЦИЯСЫ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91800" y="8801100"/>
            <a:ext cx="6324600" cy="661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ТИТОВА ЭВЕЛИНА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8877300"/>
            <a:ext cx="74676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ШАМЕНОВА МАРАЛ ТЫНЫШТЫКОВНА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WhatsApp Image 2023-05-30 at 16.21.1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1" y="2095500"/>
            <a:ext cx="5562600" cy="647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098" name="Picture 2" descr="C:\Users\User\Desktop\2022-2023\ФОТО 22-23\Никифоров.jpeg"/>
          <p:cNvPicPr>
            <a:picLocks noChangeAspect="1" noChangeArrowheads="1"/>
          </p:cNvPicPr>
          <p:nvPr/>
        </p:nvPicPr>
        <p:blipFill>
          <a:blip r:embed="rId3" cstate="print"/>
          <a:srcRect r="2498" b="8915"/>
          <a:stretch>
            <a:fillRect/>
          </a:stretch>
        </p:blipFill>
        <p:spPr bwMode="auto">
          <a:xfrm>
            <a:off x="11201400" y="1320652"/>
            <a:ext cx="5257800" cy="718362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591800" y="8801100"/>
            <a:ext cx="6324600" cy="661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НИКИФОРОВ ВЛАДИМИР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533400" y="419100"/>
            <a:ext cx="172212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РЕСПУБЛИКАЛЫҚ  ОЛИМПИАДА ЖҮЛДЕГЕРІ, ПӘНІ “ҚАЗАҚ ТІЛІ”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8801100"/>
            <a:ext cx="76200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ИСКАКОВ ҒАЛЫМЖАН МУТАЛЛАПОВИЧ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ownloads\WhatsApp Image 2023-05-30 at 15.11.2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409700"/>
            <a:ext cx="5764530" cy="701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ownloads\WhatsApp Image 2023-12-22 at 14.43.17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4953000" cy="5599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admin\Downloads\311643153_1337672613639669_6917053786151777493_n (1)-rou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49600" y="0"/>
            <a:ext cx="2438400" cy="2438400"/>
          </a:xfrm>
          <a:prstGeom prst="rect">
            <a:avLst/>
          </a:prstGeom>
          <a:noFill/>
        </p:spPr>
      </p:pic>
      <p:pic>
        <p:nvPicPr>
          <p:cNvPr id="4" name="Picture 2" descr="C:\Users\admin\Downloads\WhatsApp Image 2023-12-22 at 14.43.17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72600" y="419100"/>
            <a:ext cx="4953000" cy="6597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admin\Downloads\WhatsApp Image 2023-12-22 at 14.43.1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5753100"/>
            <a:ext cx="5455807" cy="407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ownloads\311643153_1337672613639669_6917053786151777493_n (1)-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9600" y="0"/>
            <a:ext cx="2438400" cy="2438400"/>
          </a:xfrm>
          <a:prstGeom prst="rect">
            <a:avLst/>
          </a:prstGeom>
          <a:noFill/>
        </p:spPr>
      </p:pic>
      <p:pic>
        <p:nvPicPr>
          <p:cNvPr id="7171" name="Picture 3" descr="C:\Users\admin\Downloads\WhatsApp Image 2023-12-22 at 14.43.20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0"/>
            <a:ext cx="6400800" cy="4896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admin\Downloads\WhatsApp Image 2023-12-22 at 14.43.19 (3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6337062" cy="4924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admin\Downloads\WhatsApp Image 2023-12-22 at 14.43.12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5524500"/>
            <a:ext cx="6119446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Picture 7" descr="C:\Users\admin\Downloads\WhatsApp Image 2023-12-22 at 14.43.17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5600700"/>
            <a:ext cx="6379575" cy="4241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ownloads\WhatsApp Image 2023-12-22 at 14.43.12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95300"/>
            <a:ext cx="6019800" cy="8267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C:\Users\admin\Downloads\WhatsApp Image 2023-12-22 at 14.43.1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1638300"/>
            <a:ext cx="8534400" cy="5910864"/>
          </a:xfrm>
          <a:prstGeom prst="rect">
            <a:avLst/>
          </a:prstGeom>
          <a:noFill/>
        </p:spPr>
      </p:pic>
      <p:pic>
        <p:nvPicPr>
          <p:cNvPr id="5" name="Picture 3" descr="C:\Users\admin\Downloads\311643153_1337672613639669_6917053786151777493_n (1)-rou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49600" y="0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ownloads\311643153_1337672613639669_6917053786151777493_n (1)-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9600" y="0"/>
            <a:ext cx="2438400" cy="2438400"/>
          </a:xfrm>
          <a:prstGeom prst="rect">
            <a:avLst/>
          </a:prstGeom>
          <a:noFill/>
        </p:spPr>
      </p:pic>
      <p:pic>
        <p:nvPicPr>
          <p:cNvPr id="8194" name="Picture 2" descr="C:\Users\admin\Downloads\WhatsApp Image 2023-12-22 at 14.43.19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171700"/>
            <a:ext cx="3810000" cy="6327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admin\Downloads\WhatsApp Image 2023-12-22 at 14.43.18 (2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34800" y="3086100"/>
            <a:ext cx="519051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admin\Downloads\WhatsApp Image 2023-12-22 at 14.43.16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181100"/>
            <a:ext cx="6757148" cy="6062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wnloads\WhatsApp Image 2023-12-22 at 14.43.2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19100"/>
            <a:ext cx="10287000" cy="5276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admin\Downloads\WhatsApp Image 2023-12-22 at 14.43.19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4229100"/>
            <a:ext cx="82296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admin\Downloads\311643153_1337672613639669_6917053786151777493_n (1)-rou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49600" y="0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ownloads\WhatsApp Image 2023-12-22 at 14.43.1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71500"/>
            <a:ext cx="8342956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admin\Downloads\WhatsApp Image 2023-12-22 at 14.43.18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4305300"/>
            <a:ext cx="9753600" cy="560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admin\Downloads\311643153_1337672613639669_6917053786151777493_n (1)-rou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49600" y="0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ownloads\WhatsApp Image 2023-12-22 at 14.43.20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876300"/>
            <a:ext cx="6858000" cy="8464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admin\Downloads\WhatsApp Image 2023-12-22 at 14.43.20 (3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6800" y="1028700"/>
            <a:ext cx="7046934" cy="800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admin\Downloads\311643153_1337672613639669_6917053786151777493_n (1)-rou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49600" y="0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35888" y="5035488"/>
            <a:ext cx="9144000" cy="4104419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14 февраля отмечается «День дарения книг»  учащиеся 10 «Б» класса библиотеке 26 книг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esktop\273831566-4897843963641114-8151260007205528915-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1952" y="1"/>
            <a:ext cx="8025408" cy="4255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admin\Downloads\328459561_769314727466096_754550960861395845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056" y="3415308"/>
            <a:ext cx="6912768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admin\Desktop\загружено.jf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7217" y="498985"/>
            <a:ext cx="5238750" cy="2614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Снимок экрана 2023-12-26 13502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9100"/>
            <a:ext cx="16485676" cy="933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23120" y="5683561"/>
            <a:ext cx="15862448" cy="4153757"/>
          </a:xfrm>
        </p:spPr>
        <p:txBody>
          <a:bodyPr>
            <a:normAutofit/>
          </a:bodyPr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базе ШЛ /6 прошел городской конкурс чтецов "Гармония звуков и слов". По результатам конкурса учащиеся лицея Осипова Мария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Середенко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Вадим заняли 3 призовое место.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Педагог:Хохлова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Ирина Анатольевна.</a:t>
            </a:r>
          </a:p>
        </p:txBody>
      </p:sp>
      <p:pic>
        <p:nvPicPr>
          <p:cNvPr id="5122" name="Picture 2" descr="C:\Users\admin\Downloads\330985235_1096847595043404_384946701440398679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5488" y="282960"/>
            <a:ext cx="9827568" cy="552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5088" y="6007597"/>
            <a:ext cx="15697744" cy="4628705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рамках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проекта,,Читающая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школа,, в библиотеке лицея прошел конкурс презентаций для учащихся 5-х классов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Мой любимый автор»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ownloads\technicallyceum_333826172_895930698383111_227765752649937780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072" y="390972"/>
            <a:ext cx="7896272" cy="442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dmin\Downloads\technicallyceum_333737967_516099004036696_8952293345729289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5969" y="498984"/>
            <a:ext cx="7819890" cy="439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028700"/>
            <a:ext cx="14478000" cy="1714500"/>
          </a:xfrm>
        </p:spPr>
        <p:txBody>
          <a:bodyPr>
            <a:noAutofit/>
          </a:bodyPr>
          <a:lstStyle/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Поздравляем победителей и призеров городского этапа предметной олимпиады</a:t>
            </a:r>
            <a:endParaRPr lang="ru-RU" sz="6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ownloads\technicallyceum_334160547_1520671965108278_3881562769171594468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857500"/>
            <a:ext cx="13382724" cy="6788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40144" y="931033"/>
            <a:ext cx="7344816" cy="93559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тілі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әдебиетінен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Қ.Бітібаева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атындағы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қалалық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байқауға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қатысып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3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орынға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болды.10 "А"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оқушысы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Сайлауова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Сабина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ownloads\technicallyceum_331171942_914115423231912_6631265366115347289_n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089" y="715008"/>
            <a:ext cx="9258250" cy="8685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287000" y="1714500"/>
            <a:ext cx="6096000" cy="831692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МәшҺүр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Жүсіп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оқулары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байқауының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қалалық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кезеңіне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қатысып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, 3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орынға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ие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болған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10 "А"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оқушысы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Қаиыр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Манара</a:t>
            </a:r>
            <a:endParaRPr lang="ru-RU" sz="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ownloads\technicallyceum_333055101_735506804897404_4508399585094088946_n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072" y="606996"/>
            <a:ext cx="9447448" cy="8856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723900"/>
            <a:ext cx="14478000" cy="1714500"/>
          </a:xfrm>
        </p:spPr>
        <p:txBody>
          <a:bodyPr>
            <a:noAutofit/>
          </a:bodyPr>
          <a:lstStyle/>
          <a:p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на базе "</a:t>
            </a:r>
            <a:r>
              <a:rPr lang="ru-RU" sz="4300" dirty="0" err="1" smtClean="0">
                <a:latin typeface="Times New Roman" pitchFamily="18" charset="0"/>
                <a:cs typeface="Times New Roman" pitchFamily="18" charset="0"/>
              </a:rPr>
              <a:t>Болашақ</a:t>
            </a: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 smtClean="0">
                <a:latin typeface="Times New Roman" pitchFamily="18" charset="0"/>
                <a:cs typeface="Times New Roman" pitchFamily="18" charset="0"/>
              </a:rPr>
              <a:t>сарайы</a:t>
            </a: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" прошло награждение третьего (областного) этапа Республиканской предметной олимпиады. Прекрасный РЕЗУЛЬТАТ!</a:t>
            </a:r>
            <a:endParaRPr lang="ru-RU" sz="4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admin\Downloads\technicallyceum_335594015_3483842835273410_6980005835047404318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7296" y="2443200"/>
            <a:ext cx="12817424" cy="7209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91072" y="5575548"/>
            <a:ext cx="16459200" cy="3283260"/>
          </a:xfrm>
        </p:spPr>
        <p:txBody>
          <a:bodyPr>
            <a:normAutofit/>
          </a:bodyPr>
          <a:lstStyle/>
          <a:p>
            <a:pPr algn="ctr"/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В рамках проекта «Технический класс» был проведен урок английского языка на тему «</a:t>
            </a:r>
            <a:r>
              <a:rPr lang="ru-RU" sz="4300" dirty="0" err="1" smtClean="0">
                <a:latin typeface="Times New Roman" pitchFamily="18" charset="0"/>
                <a:cs typeface="Times New Roman" pitchFamily="18" charset="0"/>
              </a:rPr>
              <a:t>Engineering</a:t>
            </a: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300" dirty="0" err="1" smtClean="0">
                <a:latin typeface="Times New Roman" pitchFamily="18" charset="0"/>
                <a:cs typeface="Times New Roman" pitchFamily="18" charset="0"/>
              </a:rPr>
              <a:t>go</a:t>
            </a: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 smtClean="0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 smtClean="0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!» Урок был проведен с применением STEAM технологии</a:t>
            </a:r>
            <a:endParaRPr lang="ru-RU" sz="4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\Downloads\technicallyceum_335967330_766303498257915_254591918835776721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089" y="606996"/>
            <a:ext cx="7953302" cy="4098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admin\Downloads\technicallyceum_336171527_893324041952207_154456022309358677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32032" y="715008"/>
            <a:ext cx="7902468" cy="404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088" y="390972"/>
            <a:ext cx="16459200" cy="2470584"/>
          </a:xfrm>
        </p:spPr>
        <p:txBody>
          <a:bodyPr>
            <a:noAutofit/>
          </a:bodyPr>
          <a:lstStyle/>
          <a:p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Наурыз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мерекесінің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қарсаңында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Техникалық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лицей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қабырғасында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қалалық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бөлімінің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қолдауымен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Көкшетау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оқушылары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пікір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сайыс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турнирі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өткізілді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admin\Downloads\technicallyceum_337300794_6744340978913877_671540341204705200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056" y="2983260"/>
            <a:ext cx="5952660" cy="334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admin\Desktop\загруже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1712" y="4819465"/>
            <a:ext cx="4686300" cy="2928938"/>
          </a:xfrm>
          <a:prstGeom prst="rect">
            <a:avLst/>
          </a:prstGeom>
          <a:noFill/>
        </p:spPr>
      </p:pic>
      <p:pic>
        <p:nvPicPr>
          <p:cNvPr id="8196" name="Picture 4" descr="C:\Users\admin\Downloads\technicallyceum_337181400_939487547181614_271602888356972766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48256" y="3091272"/>
            <a:ext cx="6048672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admin\Downloads\technicallyceum_337577334_3190200111274850_2102456191229996336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057" y="6547656"/>
            <a:ext cx="5944354" cy="3199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C:\Users\admin\Downloads\technicallyceum_329256844_541854501411723_1742647003125968482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48256" y="6439644"/>
            <a:ext cx="6317628" cy="3573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00100"/>
            <a:ext cx="15925800" cy="79928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жылдың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наурыз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күні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лицей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мұғалімдері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Республикалық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пән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олимпиадасының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калалық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кезеңіне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сапалы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оқушыларды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дайындап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оқушылары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жүлделі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1.2.3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алған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пән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мұғалімдері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қалалық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бөлімінің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басшысы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А.Нугертаеваның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Алғыс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хаты"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ақшалай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сертификаттарымен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марапатталды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. 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admin\Downloads\311643153_1337672613639669_6917053786151777493_n (1)-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9600" y="0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ownloads\technicallyceum_337482290_234523865703104_1085059745310233378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025" y="1"/>
            <a:ext cx="9051926" cy="6788945"/>
          </a:xfrm>
          <a:prstGeom prst="rect">
            <a:avLst/>
          </a:prstGeom>
          <a:noFill/>
        </p:spPr>
      </p:pic>
      <p:pic>
        <p:nvPicPr>
          <p:cNvPr id="10243" name="Picture 3" descr="C:\Users\admin\Downloads\technicallyceum_337180979_589769583174959_319089925035193401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0336" y="2767236"/>
            <a:ext cx="9167664" cy="68757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Снимок экрана 2023-12-25 06014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230600" cy="1028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ownloads\technicallyceum_337341059_1266904774206592_2118113685191831147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586192" cy="6439644"/>
          </a:xfrm>
          <a:prstGeom prst="rect">
            <a:avLst/>
          </a:prstGeom>
          <a:noFill/>
        </p:spPr>
      </p:pic>
      <p:pic>
        <p:nvPicPr>
          <p:cNvPr id="11267" name="Picture 3" descr="C:\Users\admin\Downloads\technicallyceum_337720305_749004876635975_655623025649427667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5968" y="2443200"/>
            <a:ext cx="8879632" cy="66597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ownloads\technicallyceum_337161202_1187801011929975_49443534565039639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82961"/>
            <a:ext cx="9051926" cy="6788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admin\Downloads\technicallyceum_337298078_918075786108051_740878395079253675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5968" y="2119164"/>
            <a:ext cx="9023648" cy="6767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admin\Desktop\42ee9483-bd29-4d1c-9504-464891ab0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0144" y="3415309"/>
            <a:ext cx="7344816" cy="5163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C:\Users\admin\Downloads\technicallyceum_337481901_883418586095958_9172667763690785071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040" y="282960"/>
            <a:ext cx="9793088" cy="7344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102424"/>
            <a:ext cx="18288000" cy="51845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ctr">
              <a:buNone/>
            </a:pP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24 марта 2023 г. на базе ШГ №11 прошел ежегодный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дебатный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турнир "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Кемеңгер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ұстаз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" среди заместителей директоров школ города. По результатам турнира заместитель директора по учебной работе, Краева Полина Владимировна, заняла 2 место в Русской лиге. </a:t>
            </a:r>
            <a:r>
              <a:rPr lang="ru-RU" sz="5000" b="1" dirty="0" smtClean="0">
                <a:latin typeface="Times New Roman" pitchFamily="18" charset="0"/>
                <a:cs typeface="Times New Roman" pitchFamily="18" charset="0"/>
              </a:rPr>
              <a:t>Поздравляем!</a:t>
            </a:r>
            <a:endParaRPr lang="ru-RU" sz="5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admin\Downloads\technicallyceum_337822274_753087079757630_724096228240971199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056" y="390972"/>
            <a:ext cx="8211300" cy="4644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Users\admin\Downloads\technicallyceum_337936138_1305343306695939_486492338052468985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8014" y="498984"/>
            <a:ext cx="8064896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337065665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7137" y="5683560"/>
            <a:ext cx="14978410" cy="3373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91072" y="498985"/>
            <a:ext cx="16417824" cy="4781527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В преддверии Дня единства народа Казахстана в нашем лицее прошла благотворительная ярмарка «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Біз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біргеміз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», на котором были представлены кухни разных народов, проживающих в нашей огромной стране.</a:t>
            </a:r>
            <a:br>
              <a:rPr lang="ru-RU" sz="5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Шаныраки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» приготовили пышный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дастархан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и встречали гостей в национальных костюмах</a:t>
            </a:r>
            <a:endParaRPr lang="ru-RU" sz="5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ownloads\technicallyceum_343628680_1854295094939656_516336419707545456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ownloads\technicallyceum_343873461_252294643850454_622202965224593471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3359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ownloads\technicallyceum_343700012_933078324548364_826325460472686468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ownloads\technicallyceum_343967455_1257475755144268_721175725137632855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ownloads\technicallyceum_344463889_1260277094694934_149218301463642008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025" y="390972"/>
            <a:ext cx="7779702" cy="7293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admin\Downloads\technicallyceum_344340215_1027478851551294_414110380771772622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8016" y="606996"/>
            <a:ext cx="7373620" cy="6912768"/>
          </a:xfrm>
          <a:prstGeom prst="rect">
            <a:avLst/>
          </a:prstGeom>
          <a:noFill/>
        </p:spPr>
      </p:pic>
      <p:sp>
        <p:nvSpPr>
          <p:cNvPr id="6" name="Содержимое 2"/>
          <p:cNvSpPr>
            <a:spLocks noGrp="1"/>
          </p:cNvSpPr>
          <p:nvPr>
            <p:ph type="title"/>
          </p:nvPr>
        </p:nvSpPr>
        <p:spPr>
          <a:xfrm>
            <a:off x="381000" y="7505700"/>
            <a:ext cx="16417428" cy="2443163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Педагог - организатор Осипова А.А Технического лицея приняла участие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Обласной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научно- практической конференции педагогов - новаторов "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Иновации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путь к успеху" и поделилась с коллегами своим проектом -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" Детское представительство и объединение "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Шанырак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" как форма сотрудничества между старшими и младшими школьниками».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-1-2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12446000" cy="933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technicallyceum_344531743_1678726195902621_520320107150719596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7136" y="282960"/>
            <a:ext cx="8928992" cy="5022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dmin\Downloads\technicallyceum_344011775_641634027789866_4633500516696472669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7216" y="5359524"/>
            <a:ext cx="7632848" cy="4317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728176" y="606996"/>
            <a:ext cx="6912768" cy="9289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ru-RU" sz="57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5700" b="1" dirty="0" err="1" smtClean="0">
                <a:latin typeface="Times New Roman" pitchFamily="18" charset="0"/>
                <a:cs typeface="Times New Roman" pitchFamily="18" charset="0"/>
              </a:rPr>
              <a:t>мамыр</a:t>
            </a:r>
            <a:r>
              <a:rPr lang="ru-RU" sz="5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5700" b="1" dirty="0" err="1" smtClean="0"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sz="5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700" b="1" dirty="0" err="1" smtClean="0">
                <a:latin typeface="Times New Roman" pitchFamily="18" charset="0"/>
                <a:cs typeface="Times New Roman" pitchFamily="18" charset="0"/>
              </a:rPr>
              <a:t>халықтарының</a:t>
            </a:r>
            <a:r>
              <a:rPr lang="ru-RU" sz="5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700" b="1" dirty="0" err="1" smtClean="0">
                <a:latin typeface="Times New Roman" pitchFamily="18" charset="0"/>
                <a:cs typeface="Times New Roman" pitchFamily="18" charset="0"/>
              </a:rPr>
              <a:t>бірлігі</a:t>
            </a:r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700" dirty="0" err="1" smtClean="0">
                <a:latin typeface="Times New Roman" pitchFamily="18" charset="0"/>
                <a:cs typeface="Times New Roman" pitchFamily="18" charset="0"/>
              </a:rPr>
              <a:t>күніне</a:t>
            </a:r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700" dirty="0" err="1" smtClean="0">
                <a:latin typeface="Times New Roman" pitchFamily="18" charset="0"/>
                <a:cs typeface="Times New Roman" pitchFamily="18" charset="0"/>
              </a:rPr>
              <a:t>орай</a:t>
            </a:r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700" dirty="0" err="1" smtClean="0">
                <a:latin typeface="Times New Roman" pitchFamily="18" charset="0"/>
                <a:cs typeface="Times New Roman" pitchFamily="18" charset="0"/>
              </a:rPr>
              <a:t>кітапханада</a:t>
            </a:r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700" dirty="0" err="1" smtClean="0">
                <a:latin typeface="Times New Roman" pitchFamily="18" charset="0"/>
                <a:cs typeface="Times New Roman" pitchFamily="18" charset="0"/>
              </a:rPr>
              <a:t>оқушылар</a:t>
            </a:r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700" dirty="0" err="1" smtClean="0"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700" dirty="0" err="1" smtClean="0">
                <a:latin typeface="Times New Roman" pitchFamily="18" charset="0"/>
                <a:cs typeface="Times New Roman" pitchFamily="18" charset="0"/>
              </a:rPr>
              <a:t>қызықты</a:t>
            </a:r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 викторина </a:t>
            </a:r>
            <a:r>
              <a:rPr lang="ru-RU" sz="5700" dirty="0" err="1" smtClean="0">
                <a:latin typeface="Times New Roman" pitchFamily="18" charset="0"/>
                <a:cs typeface="Times New Roman" pitchFamily="18" charset="0"/>
              </a:rPr>
              <a:t>өткізілді</a:t>
            </a:r>
            <a:endParaRPr lang="ru-RU" sz="5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296128" y="282961"/>
            <a:ext cx="7077472" cy="890628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5 "Б" классе прошел классный час ко Дню Победы в Великой отечественной войне, на тему: "Они сражались за Родину". Классный руководитель: Громова М.В.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ownloads\technicallyceum_344459764_988639398755519_168088680288207907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088" y="390972"/>
            <a:ext cx="8928992" cy="5022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admin\Downloads\technicallyceum_344595707_254559476981369_813058720007533891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152" y="5467536"/>
            <a:ext cx="8064896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5088" y="6223621"/>
            <a:ext cx="16438512" cy="296562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 "А"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сыныбы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Ұлы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Жеңіс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күніне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орай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Ғабдуллин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атындағы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қалалық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мұражайға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саяхат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жасады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ownloads\technicallyceum_344489734_1289431421926519_371731191363484741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3280" y="390972"/>
            <a:ext cx="11665296" cy="6561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КГУ «Технического лицея» приняли активное участие в городском мероприятии «Мы помним! Диалог с эпохой…», посвященном поэту, герою ВОВ, Мусе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Джалилю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000" dirty="0" smtClean="0">
                <a:latin typeface="Times New Roman" pitchFamily="18" charset="0"/>
                <a:cs typeface="Times New Roman" pitchFamily="18" charset="0"/>
              </a:rPr>
            </a:br>
            <a:endParaRPr lang="ru-RU" sz="5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5088" y="5143501"/>
            <a:ext cx="16438512" cy="404574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ownloads\technicallyceum_344804981_1003589521022133_544644307728195300_n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7376" y="2983260"/>
            <a:ext cx="11267728" cy="6338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admin\Desktop\e162452fd8eafeb3999f042cdd92d98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07296"/>
            <a:ext cx="3486756" cy="2376264"/>
          </a:xfrm>
          <a:prstGeom prst="rect">
            <a:avLst/>
          </a:prstGeom>
          <a:noFill/>
        </p:spPr>
      </p:pic>
      <p:pic>
        <p:nvPicPr>
          <p:cNvPr id="6" name="Picture 3" descr="C:\Users\admin\Desktop\e162452fd8eafeb3999f042cdd92d98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01244" y="6439644"/>
            <a:ext cx="3486756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10 "А"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сыныбының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қатысуымен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Ұлы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Отан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соғысында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ерлік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көрсеткен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Қазақстандықтар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тақырыбында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М.Ғабдуллин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атындағы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қалалық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мұражайда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ерлік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сабағы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өтті</a:t>
            </a:r>
            <a:endParaRPr lang="ru-RU" sz="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ownloads\technicallyceum_345077008_925845262088876_3821069033071970730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329" y="2875249"/>
            <a:ext cx="12069234" cy="6788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admin\Desktop\e162452fd8eafeb3999f042cdd92d98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07296"/>
            <a:ext cx="3486756" cy="2376264"/>
          </a:xfrm>
          <a:prstGeom prst="rect">
            <a:avLst/>
          </a:prstGeom>
          <a:noFill/>
        </p:spPr>
      </p:pic>
      <p:pic>
        <p:nvPicPr>
          <p:cNvPr id="6" name="Picture 3" descr="C:\Users\admin\Desktop\e162452fd8eafeb3999f042cdd92d98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01244" y="6979704"/>
            <a:ext cx="3486756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technicallyceum_345233522_261088156476682_110505361883456430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40" y="1"/>
            <a:ext cx="10657184" cy="5809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admin\Downloads\technicallyceum_345235333_268425808871176_496680776822149942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7776" y="4160396"/>
            <a:ext cx="10668600" cy="583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admin\Desktop\688105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106" y="6331631"/>
            <a:ext cx="5387612" cy="3081041"/>
          </a:xfrm>
          <a:prstGeom prst="rect">
            <a:avLst/>
          </a:prstGeom>
          <a:noFill/>
        </p:spPr>
      </p:pic>
      <p:pic>
        <p:nvPicPr>
          <p:cNvPr id="8" name="Picture 2" descr="C:\Users\admin\Desktop\6881058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24320" y="931033"/>
            <a:ext cx="4598024" cy="2629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91072" y="0"/>
            <a:ext cx="16417824" cy="2811757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В 11 "Б" классе прошел единый урок мужества </a:t>
            </a:r>
          </a:p>
          <a:p>
            <a:pPr algn="ctr"/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"История </a:t>
            </a:r>
            <a:r>
              <a:rPr lang="ru-RU" sz="4300" dirty="0" err="1" smtClean="0">
                <a:latin typeface="Times New Roman" pitchFamily="18" charset="0"/>
                <a:cs typeface="Times New Roman" pitchFamily="18" charset="0"/>
              </a:rPr>
              <a:t>казахстанцев</a:t>
            </a: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, сражавшихся в Великой Отечественной войне". Учащиеся подготовили презентации про героев Великой Отечественной войны</a:t>
            </a:r>
            <a:endParaRPr lang="ru-RU" sz="4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admin\Downloads\technicallyceum_344811530_605285458200765_9151000031211860179_n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056" y="2335188"/>
            <a:ext cx="6768752" cy="3807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admin\Downloads\technicallyceum_344528001_769902681428974_563691396441452361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0" y="2335188"/>
            <a:ext cx="7056784" cy="3969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admin\Downloads\technicallyceum_344784395_785632386244988_18012272982397791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056" y="6439643"/>
            <a:ext cx="6480720" cy="3649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admin\Downloads\technicallyceum_345075097_581093623831490_2796199920970849998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32032" y="6547655"/>
            <a:ext cx="6336704" cy="3584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3040" y="1471093"/>
            <a:ext cx="16993888" cy="678894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 мая на базе СШ 3 состоялся ежегодный слёт юных инспекторов дороги, который в этом году был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посвящённ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50-летию ЮИД.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Команда лицея "Знатоки ПДД" в командном зачёте заняла 2 призовое место и 1 место в творческом конкурсе агитбригад, а также в личном зачёте в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конкурсе "Скоростное вождение велосипеда", в котором честь команды защищала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Орцханова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отряда Осипова А.А.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Поздравляем руководителя и команду с достойной победой!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ownloads\technicallyceum_347112611_988228398842209_310227545406055787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120" y="1579105"/>
            <a:ext cx="16100264" cy="6788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ownloads\technicallyceum_346919328_787617109445572_75175594876612866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056" y="1363080"/>
            <a:ext cx="17145000" cy="722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050" name="Picture 2" descr="C:\Users\User\Desktop\2022-2023\ФОТО 22-23\WhatsApp Image 2023-05-15 at 14.48.55.jpeg"/>
          <p:cNvPicPr>
            <a:picLocks noChangeAspect="1" noChangeArrowheads="1"/>
          </p:cNvPicPr>
          <p:nvPr/>
        </p:nvPicPr>
        <p:blipFill>
          <a:blip r:embed="rId3" cstate="print"/>
          <a:srcRect r="231" b="4783"/>
          <a:stretch>
            <a:fillRect/>
          </a:stretch>
        </p:blipFill>
        <p:spPr bwMode="auto">
          <a:xfrm>
            <a:off x="11582400" y="1762194"/>
            <a:ext cx="5257800" cy="6682584"/>
          </a:xfrm>
          <a:prstGeom prst="rect">
            <a:avLst/>
          </a:prstGeom>
          <a:noFill/>
        </p:spPr>
      </p:pic>
      <p:sp>
        <p:nvSpPr>
          <p:cNvPr id="6" name="TextBox 7"/>
          <p:cNvSpPr txBox="1"/>
          <p:nvPr/>
        </p:nvSpPr>
        <p:spPr>
          <a:xfrm>
            <a:off x="1066800" y="266700"/>
            <a:ext cx="166878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ПРИЗЕР РЕСПУБЛИКАНСКОЙ  ПРЕДМЕТНОЙ ОЛИМПИАДЫ </a:t>
            </a:r>
          </a:p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“РУССКИЙ ЯЗЫК И ЛИТЕРАТУРА”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8724900"/>
            <a:ext cx="83820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ХОХЛОВА ИРИНА АНАТОЛЬЕВНА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25200" y="8648700"/>
            <a:ext cx="6324600" cy="661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ЭЙСМОНТ ЕЛИЗАВЕТА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" descr="C:\Users\User\Downloads\WhatsApp Image 2023-05-30 at 14.20.46.jpeg"/>
          <p:cNvPicPr>
            <a:picLocks noChangeAspect="1" noChangeArrowheads="1"/>
          </p:cNvPicPr>
          <p:nvPr/>
        </p:nvPicPr>
        <p:blipFill>
          <a:blip r:embed="rId4" cstate="print"/>
          <a:srcRect r="3488" b="1722"/>
          <a:stretch>
            <a:fillRect/>
          </a:stretch>
        </p:blipFill>
        <p:spPr bwMode="auto">
          <a:xfrm>
            <a:off x="2819400" y="1728270"/>
            <a:ext cx="5791200" cy="6768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admin\Downloads\technicallyceum_346591330_768634331465556_545522806118369605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93045"/>
            <a:ext cx="17221200" cy="7300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503040" y="498986"/>
            <a:ext cx="15498960" cy="3348371"/>
          </a:xfrm>
        </p:spPr>
        <p:txBody>
          <a:bodyPr>
            <a:normAutofit fontScale="90000" lnSpcReduction="10000"/>
          </a:bodyPr>
          <a:lstStyle/>
          <a:p>
            <a:pPr algn="ctr">
              <a:buNone/>
            </a:pP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5-6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оқушылары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өткізілген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Республикалық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пәндік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олипиаданың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тілі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әдебиеті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пәнінен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жүлдегері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Никифоров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Владимирді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жүлделі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алуымен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құттықтап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, лицей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окушылары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алды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admin\Downloads\technicallyceum_348302452_1237400603812043_47040947089031403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41" y="4387416"/>
            <a:ext cx="7845690" cy="442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admin\Downloads\technicallyceum_348457021_3365403607042435_7479665613798249095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32032" y="4495428"/>
            <a:ext cx="7632184" cy="4307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9024" y="498984"/>
            <a:ext cx="16176376" cy="496855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Лицей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оқушылары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ұстаздары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Төрт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тоқсан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төрт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ӨНЕР”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тұжырымдамасы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негізінде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Жасыл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мекен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челленджі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көшет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отырғызу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іс-шарасына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қатысты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Жасыл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мекен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челленджі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алушылардың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бойында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экологиялық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мәдениетті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қалыптастыруға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табиғат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қоршаған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ортаны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құрметтеуге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адамдарға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деген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қамқорлық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сезімін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дамытуға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бағытталған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dmin\Desktop\B2433045-96A1-4276-8264-D551D79D4E5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392" y="5467536"/>
            <a:ext cx="10801200" cy="400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admin\Desktop\Снимок экрана 2023-06-05 09523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41" y="498984"/>
            <a:ext cx="6539658" cy="8640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C:\Users\admin\Desktop\Снимок экрана 2023-06-05 0953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9904" y="823020"/>
            <a:ext cx="8352928" cy="82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800100"/>
            <a:ext cx="14478000" cy="17145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лицее самая горячая пора -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СОРы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СОЧи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итоговые уроки… Дорогие ребята, коллеги, уважаемые родители, желаем хорошего завершения учебного года, крепкого здоровья и благополучной сдачи итоговой аттестации нашим выпускникам!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admin\Downloads\technicallyceum_350088935_198444446475587_5281798833020268517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9383" y="2400301"/>
            <a:ext cx="12069234" cy="6788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11957"/>
            <a:ext cx="17784960" cy="17145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Ремонт библиотеки ИП «</a:t>
            </a:r>
            <a:r>
              <a:rPr lang="ru-RU" sz="5700" dirty="0" err="1" smtClean="0">
                <a:latin typeface="Times New Roman" pitchFamily="18" charset="0"/>
                <a:cs typeface="Times New Roman" pitchFamily="18" charset="0"/>
              </a:rPr>
              <a:t>Кайсар</a:t>
            </a:r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5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7777000 тенге</a:t>
            </a:r>
            <a:endParaRPr lang="ru-RU" sz="5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ownloads\WhatsApp Image 2023-08-29 at 10.20.14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7297" y="2335189"/>
            <a:ext cx="12996334" cy="731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WhatsApp Image 2023-08-29 at 10.19.35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073" y="390973"/>
            <a:ext cx="7310438" cy="731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admin\Downloads\WhatsApp Image 2023-08-29 at 10.23.1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5968" y="1687116"/>
            <a:ext cx="7973616" cy="7973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088" y="498984"/>
            <a:ext cx="16459200" cy="17145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Кабинеты </a:t>
            </a:r>
            <a:r>
              <a:rPr lang="" sz="5700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9 и </a:t>
            </a:r>
            <a:r>
              <a:rPr lang="" sz="5700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15 </a:t>
            </a:r>
            <a:br>
              <a:rPr lang="ru-RU" sz="5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ТОО </a:t>
            </a:r>
            <a:r>
              <a:rPr lang="ru-RU" sz="5700" dirty="0" err="1" smtClean="0">
                <a:latin typeface="Times New Roman" pitchFamily="18" charset="0"/>
                <a:cs typeface="Times New Roman" pitchFamily="18" charset="0"/>
              </a:rPr>
              <a:t>Байшора</a:t>
            </a:r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  г.Астана 4709999 тенге</a:t>
            </a:r>
            <a:endParaRPr lang="ru-RU" sz="5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ownloads\WhatsApp Image 2023-08-29 at 10.19.45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024" y="2983260"/>
            <a:ext cx="9937104" cy="5589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admin\Downloads\WhatsApp Image 2023-08-29 at 10.20.3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9904" y="4171391"/>
            <a:ext cx="9361040" cy="5265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ownloads\WhatsApp Image 2023-08-29 at 10.20.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41" y="390972"/>
            <a:ext cx="10871514" cy="6115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admin\Downloads\WhatsApp Image 2023-08-29 at 10.20.2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5888" y="4171392"/>
            <a:ext cx="9745084" cy="5481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5008"/>
            <a:ext cx="17928976" cy="17145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Перегородки </a:t>
            </a:r>
            <a:r>
              <a:rPr lang="" sz="5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5700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" sz="5700" dirty="0" smtClean="0">
                <a:latin typeface="Times New Roman" pitchFamily="18" charset="0"/>
                <a:cs typeface="Times New Roman" pitchFamily="18" charset="0"/>
              </a:rPr>
              <a:t>4 штуки</a:t>
            </a:r>
            <a:r>
              <a:rPr lang="kk-KZ" sz="5700" dirty="0" smtClean="0">
                <a:latin typeface="Times New Roman" pitchFamily="18" charset="0"/>
                <a:cs typeface="Times New Roman" pitchFamily="18" charset="0"/>
              </a:rPr>
              <a:t>) </a:t>
            </a:r>
            <a:br>
              <a:rPr lang="kk-KZ" sz="5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ИП «</a:t>
            </a:r>
            <a:r>
              <a:rPr lang="ru-RU" sz="5700" dirty="0" err="1" smtClean="0">
                <a:latin typeface="Times New Roman" pitchFamily="18" charset="0"/>
                <a:cs typeface="Times New Roman" pitchFamily="18" charset="0"/>
              </a:rPr>
              <a:t>Нурушев</a:t>
            </a:r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» г.Астана 1240000 тенге</a:t>
            </a:r>
            <a:endParaRPr lang="ru-RU" sz="5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\Downloads\WhatsApp Image 2023-08-29 at 10.22.1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3361" y="2767237"/>
            <a:ext cx="11705166" cy="658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26" name="Picture 2" descr="C:\Users\User\Desktop\2022-2023\ФОТО 22-23\WhatsApp Image 2023-05-15 at 14.48.50.jpeg"/>
          <p:cNvPicPr>
            <a:picLocks noChangeAspect="1" noChangeArrowheads="1"/>
          </p:cNvPicPr>
          <p:nvPr/>
        </p:nvPicPr>
        <p:blipFill>
          <a:blip r:embed="rId3" cstate="print"/>
          <a:srcRect r="3077" b="3786"/>
          <a:stretch>
            <a:fillRect/>
          </a:stretch>
        </p:blipFill>
        <p:spPr bwMode="auto">
          <a:xfrm>
            <a:off x="3352800" y="2019300"/>
            <a:ext cx="4800600" cy="6477000"/>
          </a:xfrm>
          <a:prstGeom prst="rect">
            <a:avLst/>
          </a:prstGeom>
          <a:noFill/>
        </p:spPr>
      </p:pic>
      <p:pic>
        <p:nvPicPr>
          <p:cNvPr id="1027" name="Picture 3" descr="C:\Users\User\Desktop\БАЗА учителя\Техлицей фото учителей\Магавин Нурлан Батырхаұлы учитель истории Технического лицея.jpeg"/>
          <p:cNvPicPr>
            <a:picLocks noChangeAspect="1" noChangeArrowheads="1"/>
          </p:cNvPicPr>
          <p:nvPr/>
        </p:nvPicPr>
        <p:blipFill>
          <a:blip r:embed="rId4" cstate="print"/>
          <a:srcRect t="4184" r="1900"/>
          <a:stretch>
            <a:fillRect/>
          </a:stretch>
        </p:blipFill>
        <p:spPr bwMode="auto">
          <a:xfrm>
            <a:off x="10368430" y="2095500"/>
            <a:ext cx="4947769" cy="6522397"/>
          </a:xfrm>
          <a:prstGeom prst="rect">
            <a:avLst/>
          </a:prstGeom>
          <a:noFill/>
        </p:spPr>
      </p:pic>
      <p:sp>
        <p:nvSpPr>
          <p:cNvPr id="6" name="TextBox 7"/>
          <p:cNvSpPr txBox="1"/>
          <p:nvPr/>
        </p:nvSpPr>
        <p:spPr>
          <a:xfrm>
            <a:off x="762000" y="419100"/>
            <a:ext cx="166878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ПРИЗЕР РЕСПУБЛИКАНСКОЙ  ОЛИМПИАДЫ </a:t>
            </a:r>
          </a:p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ПРЕДМЕТУ “ОСНОВЫ ПРАВА”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8877300"/>
            <a:ext cx="6324600" cy="661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ГАЗДИЕВ ХУСЕН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1600" y="8953500"/>
            <a:ext cx="89916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МАГАВИН  НҰРЛАН  БАТЫРХАНҰЛЫ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040" y="282960"/>
            <a:ext cx="17373600" cy="17145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Ремонт отопления  2991268 тенге </a:t>
            </a:r>
            <a:br>
              <a:rPr lang="ru-RU" sz="5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ТОО «</a:t>
            </a:r>
            <a:r>
              <a:rPr lang="ru-RU" sz="5700" dirty="0" err="1" smtClean="0">
                <a:latin typeface="Times New Roman" pitchFamily="18" charset="0"/>
                <a:cs typeface="Times New Roman" pitchFamily="18" charset="0"/>
              </a:rPr>
              <a:t>СпецМонтажИнжиниринг</a:t>
            </a:r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5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\Downloads\WhatsApp Image 2023-08-29 at 11.10.08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40" y="2767236"/>
            <a:ext cx="9073008" cy="5103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admin\Downloads\WhatsApp Image 2023-08-29 at 11.10.08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9745" y="4603441"/>
            <a:ext cx="11038806" cy="4401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ownloads\WhatsApp Image 2023-08-29 at 11.10.0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39" y="1147056"/>
            <a:ext cx="10177130" cy="5724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admin\Downloads\WhatsApp Image 2023-08-29 at 11.10.07.jpeg"/>
          <p:cNvPicPr>
            <a:picLocks noChangeAspect="1" noChangeArrowheads="1"/>
          </p:cNvPicPr>
          <p:nvPr/>
        </p:nvPicPr>
        <p:blipFill>
          <a:blip r:embed="rId3" cstate="print"/>
          <a:srcRect l="8677" t="8998" r="7638" b="13615"/>
          <a:stretch>
            <a:fillRect/>
          </a:stretch>
        </p:blipFill>
        <p:spPr bwMode="auto">
          <a:xfrm>
            <a:off x="8135888" y="4387416"/>
            <a:ext cx="8928992" cy="4644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6996"/>
            <a:ext cx="18288000" cy="1714500"/>
          </a:xfrm>
        </p:spPr>
        <p:txBody>
          <a:bodyPr>
            <a:normAutofit fontScale="90000"/>
          </a:bodyPr>
          <a:lstStyle/>
          <a:p>
            <a:pPr algn="ctr"/>
            <a:r>
              <a:rPr lang="" b="1" smtClean="0">
                <a:latin typeface="Times New Roman" pitchFamily="18" charset="0"/>
                <a:cs typeface="Times New Roman" pitchFamily="18" charset="0"/>
              </a:rPr>
              <a:t>Ремонт с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ара</a:t>
            </a:r>
            <a:r>
              <a:rPr lang="" b="1" smtClean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2,5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 млн тенге </a:t>
            </a:r>
            <a:r>
              <a:rPr lang="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" b="1" smtClean="0">
                <a:latin typeface="Times New Roman" pitchFamily="18" charset="0"/>
                <a:cs typeface="Times New Roman" pitchFamily="18" charset="0"/>
              </a:rPr>
            </a:b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ИП “Мусаев” г.Шымкент</a:t>
            </a:r>
            <a:endParaRPr lang="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b998dba5-2686-4e38-90ea-d1067c45a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201" y="2875248"/>
            <a:ext cx="14752858" cy="6804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Снимок экрана 2023-12-26 14175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42900"/>
            <a:ext cx="15698873" cy="895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admin\Downloads\311643153_1337672613639669_6917053786151777493_n (1)-rou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68600" y="0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074" name="Picture 2" descr="C:\Users\User\Desktop\2022-2023\ФОТО 22-23\WhatsApp Image 2023-05-15 at 14.48.52 (2).jpeg"/>
          <p:cNvPicPr>
            <a:picLocks noChangeAspect="1" noChangeArrowheads="1"/>
          </p:cNvPicPr>
          <p:nvPr/>
        </p:nvPicPr>
        <p:blipFill>
          <a:blip r:embed="rId3" cstate="print"/>
          <a:srcRect r="360" b="7551"/>
          <a:stretch>
            <a:fillRect/>
          </a:stretch>
        </p:blipFill>
        <p:spPr bwMode="auto">
          <a:xfrm>
            <a:off x="11016792" y="1943100"/>
            <a:ext cx="5290008" cy="6934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14400" y="8801100"/>
            <a:ext cx="83820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ХОХЛОВА ИРИНА АНАТОЛЬЕВНА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91800" y="8801100"/>
            <a:ext cx="6324600" cy="661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КОРНИЕНКО УЛЬЯНА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838200" y="419100"/>
            <a:ext cx="16687800" cy="1430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ПРИЗЕР РЕСПУБЛИКАНСКОЙ  ОЛИМПИАДЫ</a:t>
            </a:r>
          </a:p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 ПРЕДМЕТУ “РУССКИЙ ЯЗЫК И ЛИТЕРАТУРА”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C:\Users\User\Downloads\WhatsApp Image 2023-05-30 at 14.20.46.jpeg"/>
          <p:cNvPicPr>
            <a:picLocks noChangeAspect="1" noChangeArrowheads="1"/>
          </p:cNvPicPr>
          <p:nvPr/>
        </p:nvPicPr>
        <p:blipFill>
          <a:blip r:embed="rId4" cstate="print"/>
          <a:srcRect r="3488" b="1722"/>
          <a:stretch>
            <a:fillRect/>
          </a:stretch>
        </p:blipFill>
        <p:spPr bwMode="auto">
          <a:xfrm>
            <a:off x="2121816" y="2019300"/>
            <a:ext cx="5802984" cy="678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170" name="Picture 2" descr="C:\Users\User\Desktop\2022-2023\ФОТО 22-23\WhatsApp Image 2023-05-15 at 14.48.5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15800" y="1866900"/>
            <a:ext cx="4724400" cy="64612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896600" y="8496300"/>
            <a:ext cx="6324600" cy="661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ТРЕТЬЯКОВ  МИХАИЛ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457200" y="419100"/>
            <a:ext cx="17145000" cy="1430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ПРИЗЕР  РЕСПУБЛИКАНСКОГО  ЭТАПА ИССЛЕДОВАТЕЛЬСКИХ  ПРОЕКТОВ “ЗЕРДЕ”,</a:t>
            </a:r>
          </a:p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СЕКЦИЯ  “МАТЕМАТИКА”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8267700"/>
            <a:ext cx="71628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ЖАНТУБЕТОВА БАЯН АМАНЖОЛОВНА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WhatsApp Image 2023-05-30 at 16.33.3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790700"/>
            <a:ext cx="4191000" cy="6303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146" name="Picture 2" descr="C:\Users\User\Desktop\работа с одаренными\ФОТО олимпиадников\WhatsApp Image 2023-04-24 at 14.03.40.jpeg"/>
          <p:cNvPicPr>
            <a:picLocks noChangeAspect="1" noChangeArrowheads="1"/>
          </p:cNvPicPr>
          <p:nvPr/>
        </p:nvPicPr>
        <p:blipFill>
          <a:blip r:embed="rId3" cstate="print"/>
          <a:srcRect t="2326" r="9546" b="11628"/>
          <a:stretch>
            <a:fillRect/>
          </a:stretch>
        </p:blipFill>
        <p:spPr bwMode="auto">
          <a:xfrm>
            <a:off x="10744200" y="2019300"/>
            <a:ext cx="5029200" cy="6341821"/>
          </a:xfrm>
          <a:prstGeom prst="rect">
            <a:avLst/>
          </a:prstGeom>
          <a:noFill/>
        </p:spPr>
      </p:pic>
      <p:sp>
        <p:nvSpPr>
          <p:cNvPr id="5" name="TextBox 7"/>
          <p:cNvSpPr txBox="1"/>
          <p:nvPr/>
        </p:nvSpPr>
        <p:spPr>
          <a:xfrm>
            <a:off x="457200" y="419100"/>
            <a:ext cx="17145000" cy="1430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ПРИЗЕР  РЕСПУБЛИКАНСКОГО  ЭТАПА КОНКУРСА  НАУЧНЫХ ПРОЕКТОВ,</a:t>
            </a:r>
          </a:p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СЕКЦИЯ “ЯЗЫКОЗНАНИЕ”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9400" y="8496300"/>
            <a:ext cx="6324600" cy="661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КОРНИЕНКО УЛЬЯНА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8496300"/>
            <a:ext cx="6324600" cy="661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kk-KZ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ПИВЕНЬ НАДЕЖДА ВИКТОРОВНА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WhatsApp Image 2023-05-30 at 16.01.5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943100"/>
            <a:ext cx="4876800" cy="65182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235</TotalTime>
  <Words>664</Words>
  <Application>Microsoft Office PowerPoint</Application>
  <PresentationFormat>Произвольный</PresentationFormat>
  <Paragraphs>62</Paragraphs>
  <Slides>63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70" baseType="lpstr">
      <vt:lpstr>Arial</vt:lpstr>
      <vt:lpstr>Times New Roman</vt:lpstr>
      <vt:lpstr>Wingdings 2</vt:lpstr>
      <vt:lpstr>Trebuchet MS</vt:lpstr>
      <vt:lpstr>Wingdings</vt:lpstr>
      <vt:lpstr>Calibri</vt:lpstr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Поздравляем победителей и призеров городского этапа предметной олимпиады</vt:lpstr>
      <vt:lpstr>Слайд 23</vt:lpstr>
      <vt:lpstr>Слайд 24</vt:lpstr>
      <vt:lpstr>на базе "Болашақ сарайы" прошло награждение третьего (областного) этапа Республиканской предметной олимпиады. Прекрасный РЕЗУЛЬТАТ!</vt:lpstr>
      <vt:lpstr>Слайд 26</vt:lpstr>
      <vt:lpstr>Наурыз мерекесінің қарсаңында   Техникалық лицей қабырғасында қалалық білім бөлімінің қолдауымен Көкшетау мектеп оқушылары арасында пікір сайыс турнирі өткізілді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Педагог - организатор Осипова А.А Технического лицея приняла участие в Обласной научно- практической конференции педагогов - новаторов " Иновации - путь к успеху" и поделилась с коллегами своим проектом - " Детское представительство и объединение "Шанырак" как форма сотрудничества между старшими и младшими школьниками».</vt:lpstr>
      <vt:lpstr>Слайд 40</vt:lpstr>
      <vt:lpstr>Слайд 41</vt:lpstr>
      <vt:lpstr>Слайд 42</vt:lpstr>
      <vt:lpstr> КГУ «Технического лицея» приняли активное участие в городском мероприятии «Мы помним! Диалог с эпохой…», посвященном поэту, герою ВОВ, Мусе Джалилю </vt:lpstr>
      <vt:lpstr>10 "А"сыныбының қатысуымен "Ұлы Отан соғысында ерлік көрсеткен Қазақстандықтар" тақырыбында М.Ғабдуллин атындағы қалалық мұражайда ерлік сабағы өтті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В лицее самая горячая пора - СОРы, СОЧи, итоговые уроки… Дорогие ребята, коллеги, уважаемые родители, желаем хорошего завершения учебного года, крепкого здоровья и благополучной сдачи итоговой аттестации нашим выпускникам!</vt:lpstr>
      <vt:lpstr>Ремонт библиотеки ИП «Кайсар»  7777000 тенге</vt:lpstr>
      <vt:lpstr>Слайд 56</vt:lpstr>
      <vt:lpstr>Кабинеты №9 и №15  ТОО Байшора  г.Астана 4709999 тенге</vt:lpstr>
      <vt:lpstr>Слайд 58</vt:lpstr>
      <vt:lpstr>Перегородки  ( 4 штуки)  ИП «Нурушев» г.Астана 1240000 тенге</vt:lpstr>
      <vt:lpstr>Ремонт отопления  2991268 тенге  ТОО «СпецМонтажИнжиниринг»</vt:lpstr>
      <vt:lpstr>Слайд 61</vt:lpstr>
      <vt:lpstr>Ремонт сарая  2,5  млн тенге  ИП “Мусаев” г.Шымкент</vt:lpstr>
      <vt:lpstr>Слайд 63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Мероприятия, проведенные в рамках Меморандума с КГУ Шокан Уалиханова</dc:title>
  <cp:lastModifiedBy>admin</cp:lastModifiedBy>
  <cp:revision>60</cp:revision>
  <dcterms:created xsi:type="dcterms:W3CDTF">2006-08-16T00:00:00Z</dcterms:created>
  <dcterms:modified xsi:type="dcterms:W3CDTF">2023-12-26T08:19:25Z</dcterms:modified>
  <dc:identifier>DAFUn9kpL50</dc:identifier>
</cp:coreProperties>
</file>