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1" r:id="rId2"/>
  </p:sldMasterIdLst>
  <p:notesMasterIdLst>
    <p:notesMasterId r:id="rId5"/>
  </p:notesMasterIdLst>
  <p:sldIdLst>
    <p:sldId id="260" r:id="rId3"/>
    <p:sldId id="26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35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824DD-786B-4415-BFDE-BA47EF36AA6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17888-A106-450C-BA23-5D36460F5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65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1243013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SzPts val="1400"/>
            </a:pPr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spcFirstLastPara="1">
            <a:no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fld id="{81BC7A51-E66F-4B58-A34E-91F1B55E3571}" type="slidenum">
              <a:rPr lang="ru-RU" altLang="ru-RU">
                <a:solidFill>
                  <a:prstClr val="black"/>
                </a:solidFill>
              </a:rPr>
              <a:pPr>
                <a:buFont typeface="Arial" panose="020B0604020202020204" pitchFamily="34" charset="0"/>
                <a:buNone/>
                <a:defRPr/>
              </a:pPr>
              <a:t>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101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1243013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SzPts val="1400"/>
            </a:pPr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spcFirstLastPara="1">
            <a:no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fld id="{81BC7A51-E66F-4B58-A34E-91F1B55E3571}" type="slidenum">
              <a:rPr lang="ru-RU" altLang="ru-RU"/>
              <a:pPr>
                <a:buFont typeface="Arial" panose="020B0604020202020204" pitchFamily="34" charset="0"/>
                <a:buNone/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969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8;p14">
            <a:extLst>
              <a:ext uri="{FF2B5EF4-FFF2-40B4-BE49-F238E27FC236}">
                <a16:creationId xmlns:a16="http://schemas.microsoft.com/office/drawing/2014/main" id="{E2FF8B87-06E8-5CA4-9BB7-E202C536341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Google Shape;19;p14">
            <a:extLst>
              <a:ext uri="{FF2B5EF4-FFF2-40B4-BE49-F238E27FC236}">
                <a16:creationId xmlns:a16="http://schemas.microsoft.com/office/drawing/2014/main" id="{9FEAEF06-EBBC-1E7E-1A6D-BA802DB762B0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>
          <a:xfrm>
            <a:off x="11409363" y="6332538"/>
            <a:ext cx="731837" cy="525462"/>
          </a:xfrm>
        </p:spPr>
        <p:txBody>
          <a:bodyPr/>
          <a:lstStyle>
            <a:lvl1pPr>
              <a:buSzPts val="1300"/>
              <a:defRPr sz="13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578F15F-6D39-4EBD-A74D-6F1EEB873F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957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;p13">
            <a:extLst>
              <a:ext uri="{FF2B5EF4-FFF2-40B4-BE49-F238E27FC236}">
                <a16:creationId xmlns:a16="http://schemas.microsoft.com/office/drawing/2014/main" id="{9D2EDDFB-06F6-597B-6788-256AA3EB2CE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38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B40C910-2C8B-6685-5069-3B8BBA614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84AC3995-3C82-41D0-A041-E21D193C29E0}" type="datetimeFigureOut">
              <a:rPr lang="ru-RU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09.09.2024</a:t>
            </a:fld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10C1632-BFBF-A4A6-1D37-4A52DE3FA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14103F-CA35-4C7A-530B-17976EC2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4DFC-5D0B-44AB-A6C4-AF08DD9176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9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DB42F-0479-1204-4B96-B79ED92F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8F6ABF-975D-291C-D9B5-2294ADDCD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C19CD6-06B1-9C3E-DFD8-34FE36F6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29050E73-85D4-4C49-8CC3-1DAAE6062FFC}" type="datetimeFigureOut">
              <a:rPr lang="ru-RU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09.09.2024</a:t>
            </a:fld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BF38CF-FF7D-ED33-EE19-4AE17122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76FA0C-3FD9-ECC0-2C84-EE2C75D41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E2D8-A876-413E-8754-CFD3BEE13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4237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8;p14">
            <a:extLst>
              <a:ext uri="{FF2B5EF4-FFF2-40B4-BE49-F238E27FC236}">
                <a16:creationId xmlns:a16="http://schemas.microsoft.com/office/drawing/2014/main" id="{E2FF8B87-06E8-5CA4-9BB7-E202C536341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Google Shape;19;p14">
            <a:extLst>
              <a:ext uri="{FF2B5EF4-FFF2-40B4-BE49-F238E27FC236}">
                <a16:creationId xmlns:a16="http://schemas.microsoft.com/office/drawing/2014/main" id="{9FEAEF06-EBBC-1E7E-1A6D-BA802DB762B0}"/>
              </a:ext>
            </a:extLst>
          </p:cNvPr>
          <p:cNvSpPr txBox="1">
            <a:spLocks noGrp="1" noChangeArrowheads="1"/>
          </p:cNvSpPr>
          <p:nvPr>
            <p:ph type="sldNum" idx="10"/>
          </p:nvPr>
        </p:nvSpPr>
        <p:spPr>
          <a:xfrm>
            <a:off x="11409363" y="6332538"/>
            <a:ext cx="731837" cy="525462"/>
          </a:xfrm>
        </p:spPr>
        <p:txBody>
          <a:bodyPr/>
          <a:lstStyle>
            <a:lvl1pPr>
              <a:buSzPts val="1300"/>
              <a:defRPr sz="13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578F15F-6D39-4EBD-A74D-6F1EEB873F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371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;p13">
            <a:extLst>
              <a:ext uri="{FF2B5EF4-FFF2-40B4-BE49-F238E27FC236}">
                <a16:creationId xmlns:a16="http://schemas.microsoft.com/office/drawing/2014/main" id="{9D2EDDFB-06F6-597B-6788-256AA3EB2CE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056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B40C910-2C8B-6685-5069-3B8BBA614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84AC3995-3C82-41D0-A041-E21D193C29E0}" type="datetimeFigureOut">
              <a:rPr lang="ru-RU" sz="1400" kern="0" smtClea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09.09.2024</a:t>
            </a:fld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10C1632-BFBF-A4A6-1D37-4A52DE3FA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14103F-CA35-4C7A-530B-17976EC2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4DFC-5D0B-44AB-A6C4-AF08DD9176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84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DB42F-0479-1204-4B96-B79ED92F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8F6ABF-975D-291C-D9B5-2294ADDCD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C19CD6-06B1-9C3E-DFD8-34FE36F6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29050E73-85D4-4C49-8CC3-1DAAE6062FFC}" type="datetimeFigureOut">
              <a:rPr lang="ru-RU" sz="1400" kern="0" smtClea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09.09.2024</a:t>
            </a:fld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BF38CF-FF7D-ED33-EE19-4AE17122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76FA0C-3FD9-ECC0-2C84-EE2C75D41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E2D8-A876-413E-8754-CFD3BEE13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71611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sldNum" idx="12"/>
          </p:nvPr>
        </p:nvSpPr>
        <p:spPr>
          <a:xfrm>
            <a:off x="11409362" y="6332537"/>
            <a:ext cx="731837" cy="525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kern="0"/>
              <a:pPr/>
              <a:t>‹#›</a:t>
            </a:fld>
            <a:endParaRPr sz="1400" kern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068717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ransition>
    <p:push/>
  </p:transition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sldNum" idx="12"/>
          </p:nvPr>
        </p:nvSpPr>
        <p:spPr>
          <a:xfrm>
            <a:off x="11409362" y="6332537"/>
            <a:ext cx="731837" cy="525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kern="0"/>
              <a:pPr/>
              <a:t>‹#›</a:t>
            </a:fld>
            <a:endParaRPr sz="1400" kern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919108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p:transition>
    <p:push/>
  </p:transition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-1" y="0"/>
            <a:ext cx="12192001" cy="56455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060" y="129374"/>
            <a:ext cx="11300590" cy="356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175"/>
              </a:lnSpc>
              <a:buClr>
                <a:srgbClr val="000000"/>
              </a:buClr>
              <a:buFont typeface="Arial"/>
              <a:buNone/>
            </a:pPr>
            <a:r>
              <a:rPr lang="ru-RU" altLang="ru-RU" b="1" kern="0" dirty="0" smtClean="0">
                <a:solidFill>
                  <a:srgbClr val="FFFFFF"/>
                </a:solidFill>
                <a:cs typeface="Arial"/>
                <a:sym typeface="Arial"/>
              </a:rPr>
              <a:t>КУРСТЫҢ НЕГІЗГІ МАЗМҰНЫ</a:t>
            </a:r>
          </a:p>
        </p:txBody>
      </p:sp>
      <p:sp>
        <p:nvSpPr>
          <p:cNvPr id="15" name="TextBox 6"/>
          <p:cNvSpPr txBox="1">
            <a:spLocks noChangeArrowheads="1"/>
          </p:cNvSpPr>
          <p:nvPr/>
        </p:nvSpPr>
        <p:spPr bwMode="auto">
          <a:xfrm>
            <a:off x="232239" y="3230353"/>
            <a:ext cx="23971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charset="0"/>
              <a:buNone/>
            </a:pP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есте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сақтау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назар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аудару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түсіну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және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үйрену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қабілеті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ой </a:t>
            </a:r>
            <a:r>
              <a:rPr lang="ru-RU" altLang="ru-RU" sz="1200" kern="0" dirty="0" err="1" smtClean="0">
                <a:solidFill>
                  <a:srgbClr val="191919"/>
                </a:solidFill>
                <a:sym typeface="Arial"/>
              </a:rPr>
              <a:t>процестерінің</a:t>
            </a:r>
            <a:r>
              <a:rPr lang="ru-RU" altLang="ru-RU" sz="1200" kern="0" dirty="0" smtClean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интеллект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сияқты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психикалық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процестердің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дамуы</a:t>
            </a:r>
            <a:endParaRPr lang="en-US" altLang="ru-RU" sz="2000" kern="0" dirty="0">
              <a:solidFill>
                <a:srgbClr val="191919"/>
              </a:solidFill>
              <a:sym typeface="Arial"/>
            </a:endParaRPr>
          </a:p>
        </p:txBody>
      </p:sp>
      <p:sp>
        <p:nvSpPr>
          <p:cNvPr id="26" name="TextBox 36"/>
          <p:cNvSpPr txBox="1">
            <a:spLocks noChangeArrowheads="1"/>
          </p:cNvSpPr>
          <p:nvPr/>
        </p:nvSpPr>
        <p:spPr bwMode="auto">
          <a:xfrm>
            <a:off x="3148013" y="3230353"/>
            <a:ext cx="26431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charset="0"/>
              <a:buNone/>
            </a:pP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әлеуметтік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өзара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sym typeface="Arial"/>
              </a:rPr>
              <a:t>іс-қимыл</a:t>
            </a:r>
            <a:r>
              <a:rPr lang="ru-RU" altLang="ru-RU" sz="1200" kern="0" dirty="0" smtClean="0">
                <a:solidFill>
                  <a:srgbClr val="191919"/>
                </a:solidFill>
                <a:sym typeface="Arial"/>
              </a:rPr>
              <a:t>, м</a:t>
            </a:r>
            <a:r>
              <a:rPr lang="kk-KZ" altLang="ru-RU" sz="1200" kern="0" dirty="0" smtClean="0">
                <a:solidFill>
                  <a:srgbClr val="191919"/>
                </a:solidFill>
                <a:sym typeface="Arial"/>
              </a:rPr>
              <a:t>інез-құлық, </a:t>
            </a:r>
            <a:r>
              <a:rPr lang="ru-RU" altLang="ru-RU" sz="1200" kern="0" dirty="0" err="1" smtClean="0">
                <a:solidFill>
                  <a:srgbClr val="191919"/>
                </a:solidFill>
                <a:sym typeface="Arial"/>
              </a:rPr>
              <a:t>өзара</a:t>
            </a:r>
            <a:r>
              <a:rPr lang="ru-RU" altLang="ru-RU" sz="1200" kern="0" dirty="0" smtClean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sym typeface="Arial"/>
              </a:rPr>
              <a:t>қарым-қатынас</a:t>
            </a:r>
            <a:r>
              <a:rPr lang="ru-RU" altLang="ru-RU" sz="1200" kern="0" dirty="0" smtClean="0">
                <a:solidFill>
                  <a:srgbClr val="191919"/>
                </a:solidFill>
                <a:sym typeface="Arial"/>
              </a:rPr>
              <a:t> дағдылары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ынтымақтастық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жанжалдарды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шешу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 smtClean="0">
                <a:solidFill>
                  <a:srgbClr val="191919"/>
                </a:solidFill>
                <a:sym typeface="Arial"/>
              </a:rPr>
              <a:t>шындықпен</a:t>
            </a:r>
            <a:r>
              <a:rPr lang="ru-RU" altLang="ru-RU" sz="1200" kern="0" dirty="0" smtClean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өзара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әрекеттесуде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тұрақтылық</a:t>
            </a:r>
            <a:endParaRPr lang="en-US" altLang="ru-RU" sz="2000" kern="0" dirty="0">
              <a:solidFill>
                <a:srgbClr val="191919"/>
              </a:solidFill>
              <a:sym typeface="Arial"/>
            </a:endParaRPr>
          </a:p>
        </p:txBody>
      </p:sp>
      <p:sp>
        <p:nvSpPr>
          <p:cNvPr id="27" name="TextBox 41"/>
          <p:cNvSpPr txBox="1">
            <a:spLocks noChangeArrowheads="1"/>
          </p:cNvSpPr>
          <p:nvPr/>
        </p:nvSpPr>
        <p:spPr bwMode="auto">
          <a:xfrm>
            <a:off x="6303963" y="3171616"/>
            <a:ext cx="27432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charset="0"/>
              <a:buNone/>
            </a:pP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өз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эмоциясы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мен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мінез-құлқын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түсініп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бақылай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білуі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 smtClean="0">
                <a:solidFill>
                  <a:srgbClr val="191919"/>
                </a:solidFill>
                <a:sym typeface="Arial"/>
              </a:rPr>
              <a:t>жеке</a:t>
            </a:r>
            <a:r>
              <a:rPr lang="ru-RU" altLang="ru-RU" sz="1200" kern="0" dirty="0" smtClean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басының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қалыпты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sym typeface="Arial"/>
              </a:rPr>
              <a:t>дамуы</a:t>
            </a:r>
            <a:r>
              <a:rPr lang="ru-RU" altLang="ru-RU" sz="1200" kern="0" dirty="0" smtClean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жағымды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қасиеттердің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sym typeface="Arial"/>
              </a:rPr>
              <a:t>дамуы</a:t>
            </a:r>
            <a:r>
              <a:rPr lang="ru-RU" altLang="ru-RU" sz="1200" kern="0" dirty="0" smtClean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басқа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адамдарға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деген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достық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sym typeface="Arial"/>
              </a:rPr>
              <a:t>қарым-қатынасы</a:t>
            </a:r>
            <a:endParaRPr lang="ru-RU" altLang="ru-RU" sz="1200" kern="0" dirty="0">
              <a:solidFill>
                <a:srgbClr val="191919"/>
              </a:solidFill>
              <a:sym typeface="Arial"/>
            </a:endParaRPr>
          </a:p>
        </p:txBody>
      </p:sp>
      <p:sp>
        <p:nvSpPr>
          <p:cNvPr id="28" name="TextBox 42"/>
          <p:cNvSpPr txBox="1">
            <a:spLocks noChangeArrowheads="1"/>
          </p:cNvSpPr>
          <p:nvPr/>
        </p:nvSpPr>
        <p:spPr bwMode="auto">
          <a:xfrm>
            <a:off x="9486898" y="3173180"/>
            <a:ext cx="25320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charset="0"/>
              <a:buNone/>
            </a:pPr>
            <a:r>
              <a:rPr lang="ru-RU" altLang="ru-RU" sz="1200" kern="0" dirty="0" smtClean="0">
                <a:solidFill>
                  <a:srgbClr val="191919"/>
                </a:solidFill>
                <a:sym typeface="Arial"/>
              </a:rPr>
              <a:t>салауатты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өмір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салты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мәдениеті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: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күнделікті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режим,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дұрыс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тамақтану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сапалы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ұйқы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дене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белсенділігі</a:t>
            </a:r>
            <a:r>
              <a:rPr lang="ru-RU" altLang="ru-RU" sz="1200" kern="0" dirty="0">
                <a:solidFill>
                  <a:srgbClr val="191919"/>
                </a:solidFill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sym typeface="Arial"/>
              </a:rPr>
              <a:t>демалыс</a:t>
            </a:r>
            <a:endParaRPr lang="en-US" altLang="ru-RU" sz="2000" kern="0" dirty="0">
              <a:solidFill>
                <a:srgbClr val="191919"/>
              </a:solidFill>
              <a:sym typeface="Arial"/>
            </a:endParaRPr>
          </a:p>
        </p:txBody>
      </p:sp>
      <p:sp>
        <p:nvSpPr>
          <p:cNvPr id="29" name="TextBox 64"/>
          <p:cNvSpPr txBox="1">
            <a:spLocks noChangeArrowheads="1"/>
          </p:cNvSpPr>
          <p:nvPr/>
        </p:nvSpPr>
        <p:spPr bwMode="auto">
          <a:xfrm>
            <a:off x="743743" y="4954213"/>
            <a:ext cx="1323974" cy="20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1588"/>
              </a:lnSpc>
              <a:buClr>
                <a:srgbClr val="000000"/>
              </a:buClr>
              <a:buFont typeface="Arial" charset="0"/>
              <a:buNone/>
            </a:pPr>
            <a:r>
              <a:rPr lang="kk-KZ" altLang="ru-RU" sz="1400" b="1" kern="0" dirty="0" smtClean="0">
                <a:solidFill>
                  <a:srgbClr val="191919"/>
                </a:solidFill>
                <a:sym typeface="Arial"/>
              </a:rPr>
              <a:t>НӘТИЖЕ</a:t>
            </a:r>
            <a:endParaRPr lang="en-US" altLang="ru-RU" sz="1400" b="1" kern="0" dirty="0">
              <a:solidFill>
                <a:srgbClr val="191919"/>
              </a:solidFill>
              <a:sym typeface="Arial"/>
            </a:endParaRPr>
          </a:p>
        </p:txBody>
      </p:sp>
      <p:sp>
        <p:nvSpPr>
          <p:cNvPr id="30" name="AutoShape 37"/>
          <p:cNvSpPr>
            <a:spLocks noChangeShapeType="1"/>
          </p:cNvSpPr>
          <p:nvPr/>
        </p:nvSpPr>
        <p:spPr bwMode="auto">
          <a:xfrm flipV="1">
            <a:off x="2840038" y="1788903"/>
            <a:ext cx="271462" cy="0"/>
          </a:xfrm>
          <a:prstGeom prst="line">
            <a:avLst/>
          </a:prstGeom>
          <a:noFill/>
          <a:ln w="47625">
            <a:solidFill>
              <a:srgbClr val="4FCDCC"/>
            </a:solidFill>
            <a:round/>
            <a:headEnd type="none" w="sm" len="sm"/>
            <a:tailEnd type="arrow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1" name="AutoShape 37"/>
          <p:cNvSpPr>
            <a:spLocks noChangeShapeType="1"/>
          </p:cNvSpPr>
          <p:nvPr/>
        </p:nvSpPr>
        <p:spPr bwMode="auto">
          <a:xfrm flipV="1">
            <a:off x="5872163" y="1788903"/>
            <a:ext cx="269875" cy="0"/>
          </a:xfrm>
          <a:prstGeom prst="line">
            <a:avLst/>
          </a:prstGeom>
          <a:noFill/>
          <a:ln w="47625">
            <a:solidFill>
              <a:srgbClr val="00B0F0"/>
            </a:solidFill>
            <a:round/>
            <a:headEnd type="none" w="sm" len="sm"/>
            <a:tailEnd type="arrow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2" name="AutoShape 37"/>
          <p:cNvSpPr/>
          <p:nvPr/>
        </p:nvSpPr>
        <p:spPr>
          <a:xfrm flipV="1">
            <a:off x="9136063" y="1790491"/>
            <a:ext cx="269875" cy="0"/>
          </a:xfrm>
          <a:prstGeom prst="line">
            <a:avLst/>
          </a:prstGeom>
          <a:ln w="47625" cap="flat">
            <a:solidFill>
              <a:schemeClr val="tx2">
                <a:lumMod val="60000"/>
                <a:lumOff val="40000"/>
              </a:schemeClr>
            </a:solidFill>
            <a:prstDash val="solid"/>
            <a:headEnd type="none" w="sm" len="sm"/>
            <a:tailEnd type="arrow" w="med" len="sm"/>
          </a:ln>
        </p:spPr>
      </p:sp>
      <p:sp>
        <p:nvSpPr>
          <p:cNvPr id="34" name="Freeform 46"/>
          <p:cNvSpPr>
            <a:spLocks noChangeArrowheads="1"/>
          </p:cNvSpPr>
          <p:nvPr/>
        </p:nvSpPr>
        <p:spPr bwMode="auto">
          <a:xfrm>
            <a:off x="1117600" y="2685841"/>
            <a:ext cx="576263" cy="419100"/>
          </a:xfrm>
          <a:custGeom>
            <a:avLst/>
            <a:gdLst>
              <a:gd name="T0" fmla="*/ 0 w 864345"/>
              <a:gd name="T1" fmla="*/ 0 h 628615"/>
              <a:gd name="T2" fmla="*/ 864346 w 864345"/>
              <a:gd name="T3" fmla="*/ 0 h 628615"/>
              <a:gd name="T4" fmla="*/ 864346 w 864345"/>
              <a:gd name="T5" fmla="*/ 628614 h 628615"/>
              <a:gd name="T6" fmla="*/ 0 w 864345"/>
              <a:gd name="T7" fmla="*/ 628614 h 628615"/>
              <a:gd name="T8" fmla="*/ 0 w 864345"/>
              <a:gd name="T9" fmla="*/ 0 h 6286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345"/>
              <a:gd name="T16" fmla="*/ 0 h 628615"/>
              <a:gd name="T17" fmla="*/ 864345 w 864345"/>
              <a:gd name="T18" fmla="*/ 628615 h 6286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345" h="628615">
                <a:moveTo>
                  <a:pt x="0" y="0"/>
                </a:moveTo>
                <a:lnTo>
                  <a:pt x="864346" y="0"/>
                </a:lnTo>
                <a:lnTo>
                  <a:pt x="864346" y="628614"/>
                </a:lnTo>
                <a:lnTo>
                  <a:pt x="0" y="62861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/>
              <a:buNone/>
            </a:pPr>
            <a:endParaRPr lang="ru-RU" altLang="ru-RU" sz="1400" kern="0">
              <a:solidFill>
                <a:srgbClr val="000000"/>
              </a:solidFill>
              <a:sym typeface="Arial"/>
            </a:endParaRPr>
          </a:p>
        </p:txBody>
      </p:sp>
      <p:sp>
        <p:nvSpPr>
          <p:cNvPr id="37" name="Freeform 47"/>
          <p:cNvSpPr>
            <a:spLocks noChangeArrowheads="1"/>
          </p:cNvSpPr>
          <p:nvPr/>
        </p:nvSpPr>
        <p:spPr bwMode="auto">
          <a:xfrm>
            <a:off x="7439025" y="2665203"/>
            <a:ext cx="355600" cy="333375"/>
          </a:xfrm>
          <a:custGeom>
            <a:avLst/>
            <a:gdLst>
              <a:gd name="T0" fmla="*/ 0 w 371615"/>
              <a:gd name="T1" fmla="*/ 0 h 453189"/>
              <a:gd name="T2" fmla="*/ 371615 w 371615"/>
              <a:gd name="T3" fmla="*/ 0 h 453189"/>
              <a:gd name="T4" fmla="*/ 371615 w 371615"/>
              <a:gd name="T5" fmla="*/ 453189 h 453189"/>
              <a:gd name="T6" fmla="*/ 0 w 371615"/>
              <a:gd name="T7" fmla="*/ 453189 h 453189"/>
              <a:gd name="T8" fmla="*/ 0 w 371615"/>
              <a:gd name="T9" fmla="*/ 0 h 4531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1615"/>
              <a:gd name="T16" fmla="*/ 0 h 453189"/>
              <a:gd name="T17" fmla="*/ 371615 w 371615"/>
              <a:gd name="T18" fmla="*/ 453189 h 4531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1615" h="453189">
                <a:moveTo>
                  <a:pt x="0" y="0"/>
                </a:moveTo>
                <a:lnTo>
                  <a:pt x="371615" y="0"/>
                </a:lnTo>
                <a:lnTo>
                  <a:pt x="371615" y="453189"/>
                </a:lnTo>
                <a:lnTo>
                  <a:pt x="0" y="453189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/>
              <a:buNone/>
            </a:pPr>
            <a:endParaRPr lang="ru-RU" altLang="ru-RU" sz="1400" kern="0">
              <a:solidFill>
                <a:srgbClr val="000000"/>
              </a:solidFill>
              <a:sym typeface="Arial"/>
            </a:endParaRPr>
          </a:p>
        </p:txBody>
      </p:sp>
      <p:sp>
        <p:nvSpPr>
          <p:cNvPr id="38" name="Freeform 53"/>
          <p:cNvSpPr>
            <a:spLocks noChangeArrowheads="1"/>
          </p:cNvSpPr>
          <p:nvPr/>
        </p:nvSpPr>
        <p:spPr bwMode="auto">
          <a:xfrm>
            <a:off x="10414000" y="2657266"/>
            <a:ext cx="406400" cy="333375"/>
          </a:xfrm>
          <a:custGeom>
            <a:avLst/>
            <a:gdLst>
              <a:gd name="T0" fmla="*/ 0 w 528360"/>
              <a:gd name="T1" fmla="*/ 0 h 419806"/>
              <a:gd name="T2" fmla="*/ 528360 w 528360"/>
              <a:gd name="T3" fmla="*/ 0 h 419806"/>
              <a:gd name="T4" fmla="*/ 528360 w 528360"/>
              <a:gd name="T5" fmla="*/ 419806 h 419806"/>
              <a:gd name="T6" fmla="*/ 0 w 528360"/>
              <a:gd name="T7" fmla="*/ 419806 h 419806"/>
              <a:gd name="T8" fmla="*/ 0 w 528360"/>
              <a:gd name="T9" fmla="*/ 0 h 4198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8360"/>
              <a:gd name="T16" fmla="*/ 0 h 419806"/>
              <a:gd name="T17" fmla="*/ 528360 w 528360"/>
              <a:gd name="T18" fmla="*/ 419806 h 4198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8360" h="419806">
                <a:moveTo>
                  <a:pt x="0" y="0"/>
                </a:moveTo>
                <a:lnTo>
                  <a:pt x="528360" y="0"/>
                </a:lnTo>
                <a:lnTo>
                  <a:pt x="528360" y="419806"/>
                </a:lnTo>
                <a:lnTo>
                  <a:pt x="0" y="41980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/>
              <a:buNone/>
            </a:pPr>
            <a:endParaRPr lang="ru-RU" altLang="ru-RU" sz="1400" kern="0">
              <a:solidFill>
                <a:srgbClr val="000000"/>
              </a:solidFill>
              <a:sym typeface="Arial"/>
            </a:endParaRPr>
          </a:p>
        </p:txBody>
      </p:sp>
      <p:sp>
        <p:nvSpPr>
          <p:cNvPr id="39" name="Стрелка вниз 38"/>
          <p:cNvSpPr/>
          <p:nvPr/>
        </p:nvSpPr>
        <p:spPr>
          <a:xfrm>
            <a:off x="7497432" y="4484346"/>
            <a:ext cx="354013" cy="31411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Font typeface="Arial"/>
              <a:buNone/>
              <a:defRPr/>
            </a:pPr>
            <a:endParaRPr lang="ru-RU" sz="933" kern="0" dirty="0">
              <a:solidFill>
                <a:srgbClr val="FFFFFF"/>
              </a:solidFill>
              <a:sym typeface="Arial"/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1214108" y="4498054"/>
            <a:ext cx="354013" cy="31411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Font typeface="Arial"/>
              <a:buNone/>
              <a:defRPr/>
            </a:pPr>
            <a:endParaRPr lang="ru-RU" sz="933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41" name="Стрелка вниз 40"/>
          <p:cNvSpPr/>
          <p:nvPr/>
        </p:nvSpPr>
        <p:spPr>
          <a:xfrm>
            <a:off x="4333876" y="4498054"/>
            <a:ext cx="354012" cy="31411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Font typeface="Arial"/>
              <a:buNone/>
              <a:defRPr/>
            </a:pPr>
            <a:endParaRPr lang="ru-RU" sz="933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42" name="Стрелка вниз 41"/>
          <p:cNvSpPr/>
          <p:nvPr/>
        </p:nvSpPr>
        <p:spPr>
          <a:xfrm>
            <a:off x="10617200" y="4498054"/>
            <a:ext cx="354013" cy="31411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Font typeface="Arial"/>
              <a:buNone/>
              <a:defRPr/>
            </a:pPr>
            <a:endParaRPr lang="ru-RU" sz="933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43" name="TextBox 64"/>
          <p:cNvSpPr txBox="1">
            <a:spLocks noChangeArrowheads="1"/>
          </p:cNvSpPr>
          <p:nvPr/>
        </p:nvSpPr>
        <p:spPr bwMode="auto">
          <a:xfrm>
            <a:off x="3709194" y="4914095"/>
            <a:ext cx="1519237" cy="20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1588"/>
              </a:lnSpc>
              <a:buClr>
                <a:srgbClr val="000000"/>
              </a:buClr>
              <a:buFont typeface="Arial" charset="0"/>
              <a:buNone/>
            </a:pPr>
            <a:r>
              <a:rPr lang="kk-KZ" altLang="ru-RU" sz="1400" b="1" kern="0" dirty="0" smtClean="0">
                <a:solidFill>
                  <a:srgbClr val="191919"/>
                </a:solidFill>
                <a:sym typeface="Arial"/>
              </a:rPr>
              <a:t>НӘТИЖЕ</a:t>
            </a:r>
            <a:endParaRPr lang="en-US" altLang="ru-RU" sz="1400" b="1" kern="0" dirty="0">
              <a:solidFill>
                <a:srgbClr val="191919"/>
              </a:solidFill>
              <a:sym typeface="Arial"/>
            </a:endParaRPr>
          </a:p>
        </p:txBody>
      </p:sp>
      <p:sp>
        <p:nvSpPr>
          <p:cNvPr id="44" name="TextBox 64"/>
          <p:cNvSpPr txBox="1">
            <a:spLocks noChangeArrowheads="1"/>
          </p:cNvSpPr>
          <p:nvPr/>
        </p:nvSpPr>
        <p:spPr bwMode="auto">
          <a:xfrm>
            <a:off x="6988969" y="4914095"/>
            <a:ext cx="1255712" cy="20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1588"/>
              </a:lnSpc>
              <a:buClr>
                <a:srgbClr val="000000"/>
              </a:buClr>
              <a:buFont typeface="Arial" charset="0"/>
              <a:buNone/>
            </a:pPr>
            <a:r>
              <a:rPr lang="kk-KZ" altLang="ru-RU" sz="1400" b="1" kern="0" dirty="0" smtClean="0">
                <a:solidFill>
                  <a:srgbClr val="191919"/>
                </a:solidFill>
                <a:sym typeface="Arial"/>
              </a:rPr>
              <a:t>НӘТИЖЕ</a:t>
            </a:r>
            <a:endParaRPr lang="en-US" altLang="ru-RU" sz="1400" b="1" kern="0" dirty="0">
              <a:solidFill>
                <a:srgbClr val="191919"/>
              </a:solidFill>
              <a:sym typeface="Arial"/>
            </a:endParaRPr>
          </a:p>
        </p:txBody>
      </p:sp>
      <p:sp>
        <p:nvSpPr>
          <p:cNvPr id="45" name="TextBox 64"/>
          <p:cNvSpPr txBox="1">
            <a:spLocks noChangeArrowheads="1"/>
          </p:cNvSpPr>
          <p:nvPr/>
        </p:nvSpPr>
        <p:spPr bwMode="auto">
          <a:xfrm>
            <a:off x="10146902" y="4919079"/>
            <a:ext cx="1190625" cy="20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1588"/>
              </a:lnSpc>
              <a:buClr>
                <a:srgbClr val="000000"/>
              </a:buClr>
              <a:buFont typeface="Arial" charset="0"/>
              <a:buNone/>
            </a:pPr>
            <a:r>
              <a:rPr lang="kk-KZ" altLang="ru-RU" sz="1400" b="1" kern="0" dirty="0" smtClean="0">
                <a:solidFill>
                  <a:srgbClr val="191919"/>
                </a:solidFill>
                <a:sym typeface="Arial"/>
              </a:rPr>
              <a:t>НӘТИЖЕ</a:t>
            </a:r>
            <a:endParaRPr lang="en-US" altLang="ru-RU" sz="1400" b="1" kern="0" dirty="0">
              <a:solidFill>
                <a:srgbClr val="191919"/>
              </a:solidFill>
              <a:sym typeface="Arial"/>
            </a:endParaRPr>
          </a:p>
        </p:txBody>
      </p:sp>
      <p:sp>
        <p:nvSpPr>
          <p:cNvPr id="46" name="TextBox 6"/>
          <p:cNvSpPr txBox="1">
            <a:spLocks noChangeArrowheads="1"/>
          </p:cNvSpPr>
          <p:nvPr/>
        </p:nvSpPr>
        <p:spPr bwMode="auto">
          <a:xfrm>
            <a:off x="227013" y="5423511"/>
            <a:ext cx="239712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charset="0"/>
              <a:buNone/>
            </a:pP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Ата-аналар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балаларға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оқудағы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қиындықтарды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жеңуге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және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оқу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үлгерімін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жақсартуға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көмектесетін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танымдық</a:t>
            </a:r>
            <a:r>
              <a:rPr lang="ru-RU" altLang="ru-RU" sz="1200" kern="0" dirty="0" smtClean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әдістер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мен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стратегияларды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қолдануды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үйренеді</a:t>
            </a:r>
            <a:endParaRPr lang="en-US" altLang="ru-RU" sz="1200" kern="0" dirty="0">
              <a:solidFill>
                <a:srgbClr val="191919"/>
              </a:solidFill>
              <a:latin typeface="Arial"/>
              <a:sym typeface="Arial"/>
            </a:endParaRPr>
          </a:p>
        </p:txBody>
      </p:sp>
      <p:sp>
        <p:nvSpPr>
          <p:cNvPr id="47" name="TextBox 36"/>
          <p:cNvSpPr txBox="1">
            <a:spLocks noChangeArrowheads="1"/>
          </p:cNvSpPr>
          <p:nvPr/>
        </p:nvSpPr>
        <p:spPr bwMode="auto">
          <a:xfrm>
            <a:off x="3186604" y="5423512"/>
            <a:ext cx="267811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charset="0"/>
              <a:buNone/>
            </a:pP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Ата-аналар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мектеп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және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кәсіби</a:t>
            </a:r>
            <a:r>
              <a:rPr lang="ru-RU" altLang="ru-RU" sz="1200" kern="0" dirty="0" smtClean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мамандар</a:t>
            </a:r>
            <a:r>
              <a:rPr lang="ru-RU" altLang="ru-RU" sz="1200" kern="0" dirty="0" smtClean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(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психологтер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әлеуметтік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қызметкерлер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)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арасындағы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өзара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әрекеттесуді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күшейту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отбасы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мен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балаға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тиімді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қолдау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желісін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құруға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көмектеседі</a:t>
            </a:r>
            <a:endParaRPr lang="en-US" altLang="ru-RU" sz="1200" kern="0" dirty="0">
              <a:solidFill>
                <a:srgbClr val="191919"/>
              </a:solidFill>
              <a:latin typeface="Arial"/>
              <a:sym typeface="Arial"/>
            </a:endParaRPr>
          </a:p>
        </p:txBody>
      </p:sp>
      <p:sp>
        <p:nvSpPr>
          <p:cNvPr id="48" name="TextBox 41"/>
          <p:cNvSpPr txBox="1">
            <a:spLocks noChangeArrowheads="1"/>
          </p:cNvSpPr>
          <p:nvPr/>
        </p:nvSpPr>
        <p:spPr bwMode="auto">
          <a:xfrm>
            <a:off x="6413595" y="5423512"/>
            <a:ext cx="258603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charset="0"/>
              <a:buNone/>
            </a:pP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Орталық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ата-аналарға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эмоционалды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қолдау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көрсетіп</a:t>
            </a:r>
            <a:r>
              <a:rPr lang="ru-RU" altLang="ru-RU" sz="1200" kern="0" dirty="0" smtClean="0">
                <a:solidFill>
                  <a:srgbClr val="191919"/>
                </a:solidFill>
                <a:latin typeface="Arial"/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тәжірибе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алмасып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кәсіби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кеңестер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алатын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қамқорлық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пен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өзара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көмек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көрсетудің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ортақ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мәдениетін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қалыптастыруға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ықпал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етеді</a:t>
            </a:r>
            <a:endParaRPr lang="en-US" altLang="ru-RU" sz="1200" kern="0" dirty="0">
              <a:solidFill>
                <a:srgbClr val="191919"/>
              </a:solidFill>
              <a:latin typeface="Arial"/>
              <a:sym typeface="Arial"/>
            </a:endParaRPr>
          </a:p>
        </p:txBody>
      </p:sp>
      <p:sp>
        <p:nvSpPr>
          <p:cNvPr id="49" name="TextBox 42"/>
          <p:cNvSpPr txBox="1">
            <a:spLocks noChangeArrowheads="1"/>
          </p:cNvSpPr>
          <p:nvPr/>
        </p:nvSpPr>
        <p:spPr bwMode="auto">
          <a:xfrm>
            <a:off x="9548510" y="5423511"/>
            <a:ext cx="239077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charset="0"/>
              <a:buNone/>
            </a:pP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Физикалық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әл-ауқатына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белсене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араласатын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ата-аналар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балаларына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салауатты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өмір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салтын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үлгі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ете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алады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,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бұл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балаларға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жағымды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әдеттерді</a:t>
            </a:r>
            <a:r>
              <a:rPr lang="ru-RU" altLang="ru-RU" sz="1200" kern="0" dirty="0" smtClean="0">
                <a:solidFill>
                  <a:srgbClr val="191919"/>
                </a:solidFill>
                <a:latin typeface="Arial"/>
                <a:sym typeface="Arial"/>
              </a:rPr>
              <a:t>, 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дағдыларды</a:t>
            </a:r>
            <a:r>
              <a:rPr lang="ru-RU" altLang="ru-RU" sz="1200" kern="0" dirty="0" smtClean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>
                <a:solidFill>
                  <a:srgbClr val="191919"/>
                </a:solidFill>
                <a:latin typeface="Arial"/>
                <a:sym typeface="Arial"/>
              </a:rPr>
              <a:t>дамытуға</a:t>
            </a:r>
            <a:r>
              <a:rPr lang="ru-RU" altLang="ru-RU" sz="1200" kern="0" dirty="0">
                <a:solidFill>
                  <a:srgbClr val="191919"/>
                </a:solidFill>
                <a:latin typeface="Arial"/>
                <a:sym typeface="Arial"/>
              </a:rPr>
              <a:t> </a:t>
            </a:r>
            <a:r>
              <a:rPr lang="ru-RU" altLang="ru-RU" sz="1200" kern="0" dirty="0" err="1" smtClean="0">
                <a:solidFill>
                  <a:srgbClr val="191919"/>
                </a:solidFill>
                <a:latin typeface="Arial"/>
                <a:sym typeface="Arial"/>
              </a:rPr>
              <a:t>көмектеседі</a:t>
            </a:r>
            <a:endParaRPr lang="en-US" altLang="ru-RU" sz="1200" kern="0" dirty="0">
              <a:solidFill>
                <a:srgbClr val="191919"/>
              </a:solidFill>
              <a:latin typeface="Arial"/>
              <a:sym typeface="Arial"/>
            </a:endParaRPr>
          </a:p>
        </p:txBody>
      </p:sp>
      <p:sp>
        <p:nvSpPr>
          <p:cNvPr id="51" name="Freeform 53"/>
          <p:cNvSpPr>
            <a:spLocks noChangeArrowheads="1"/>
          </p:cNvSpPr>
          <p:nvPr/>
        </p:nvSpPr>
        <p:spPr bwMode="auto">
          <a:xfrm>
            <a:off x="4265613" y="2674728"/>
            <a:ext cx="406400" cy="333375"/>
          </a:xfrm>
          <a:custGeom>
            <a:avLst/>
            <a:gdLst>
              <a:gd name="T0" fmla="*/ 0 w 528360"/>
              <a:gd name="T1" fmla="*/ 0 h 419806"/>
              <a:gd name="T2" fmla="*/ 528360 w 528360"/>
              <a:gd name="T3" fmla="*/ 0 h 419806"/>
              <a:gd name="T4" fmla="*/ 528360 w 528360"/>
              <a:gd name="T5" fmla="*/ 419806 h 419806"/>
              <a:gd name="T6" fmla="*/ 0 w 528360"/>
              <a:gd name="T7" fmla="*/ 419806 h 419806"/>
              <a:gd name="T8" fmla="*/ 0 w 528360"/>
              <a:gd name="T9" fmla="*/ 0 h 4198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8360"/>
              <a:gd name="T16" fmla="*/ 0 h 419806"/>
              <a:gd name="T17" fmla="*/ 528360 w 528360"/>
              <a:gd name="T18" fmla="*/ 419806 h 4198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8360" h="419806">
                <a:moveTo>
                  <a:pt x="0" y="0"/>
                </a:moveTo>
                <a:lnTo>
                  <a:pt x="528360" y="0"/>
                </a:lnTo>
                <a:lnTo>
                  <a:pt x="528360" y="419806"/>
                </a:lnTo>
                <a:lnTo>
                  <a:pt x="0" y="41980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/>
              <a:buNone/>
            </a:pPr>
            <a:endParaRPr lang="ru-RU" altLang="ru-RU" sz="1400" kern="0">
              <a:solidFill>
                <a:srgbClr val="000000"/>
              </a:solidFill>
              <a:sym typeface="Arial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340" y="1225549"/>
            <a:ext cx="2822546" cy="100208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3119340" y="1236077"/>
            <a:ext cx="2822546" cy="100208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185708" y="1228725"/>
            <a:ext cx="2980120" cy="100208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9330207" y="1200358"/>
            <a:ext cx="2822546" cy="100208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401" y="1565424"/>
            <a:ext cx="2257425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87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ru-RU" sz="1400" b="1" kern="0" dirty="0" smtClean="0">
                <a:solidFill>
                  <a:srgbClr val="FFFFFF"/>
                </a:solidFill>
                <a:cs typeface="Arial" pitchFamily="34" charset="0"/>
                <a:sym typeface="Arial"/>
              </a:rPr>
              <a:t>КОГНИТВТІ ӘЛ-АУҚАТ</a:t>
            </a:r>
            <a:endParaRPr lang="en-US" sz="1400" b="1" kern="0" dirty="0">
              <a:solidFill>
                <a:srgbClr val="FFFFFF"/>
              </a:solidFill>
              <a:cs typeface="Arial" pitchFamily="34" charset="0"/>
              <a:sym typeface="Arial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99715"/>
            <a:ext cx="65" cy="25776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9522" rIns="0" bIns="-95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AutoShape 37"/>
          <p:cNvSpPr>
            <a:spLocks noChangeShapeType="1"/>
          </p:cNvSpPr>
          <p:nvPr/>
        </p:nvSpPr>
        <p:spPr bwMode="auto">
          <a:xfrm flipV="1">
            <a:off x="9165829" y="1711817"/>
            <a:ext cx="164378" cy="5460"/>
          </a:xfrm>
          <a:prstGeom prst="line">
            <a:avLst/>
          </a:prstGeom>
          <a:noFill/>
          <a:ln w="47625">
            <a:solidFill>
              <a:srgbClr val="00B0F0"/>
            </a:solidFill>
            <a:round/>
            <a:headEnd type="none" w="sm" len="sm"/>
            <a:tailEnd type="arrow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ru-RU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311525" y="1565424"/>
            <a:ext cx="2257425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87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ru-RU" sz="1400" b="1" kern="0" dirty="0" smtClean="0">
                <a:solidFill>
                  <a:srgbClr val="FFFFFF"/>
                </a:solidFill>
                <a:cs typeface="Arial" pitchFamily="34" charset="0"/>
                <a:sym typeface="Arial"/>
              </a:rPr>
              <a:t>ӘЛЕУМЕТТІК ӘЛ-АУҚАТ</a:t>
            </a:r>
            <a:endParaRPr lang="en-US" sz="1400" b="1" kern="0" dirty="0">
              <a:solidFill>
                <a:srgbClr val="FFFFFF"/>
              </a:solidFill>
              <a:cs typeface="Arial" pitchFamily="34" charset="0"/>
              <a:sym typeface="Arial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299652" y="1564631"/>
            <a:ext cx="2722467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87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ru-RU" sz="1400" b="1" kern="0" dirty="0" smtClean="0">
                <a:solidFill>
                  <a:srgbClr val="FFFFFF"/>
                </a:solidFill>
                <a:cs typeface="Arial" pitchFamily="34" charset="0"/>
                <a:sym typeface="Arial"/>
              </a:rPr>
              <a:t>ЭМОЦИОНАЛДЫ ӘЛ-АУҚАТ</a:t>
            </a:r>
            <a:endParaRPr lang="en-US" sz="1400" b="1" kern="0" dirty="0">
              <a:solidFill>
                <a:srgbClr val="FFFFFF"/>
              </a:solidFill>
              <a:cs typeface="Arial" pitchFamily="34" charset="0"/>
              <a:sym typeface="Arial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9547429" y="1539872"/>
            <a:ext cx="2468842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87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ru-RU" sz="1400" b="1" kern="0" dirty="0" smtClean="0">
                <a:solidFill>
                  <a:srgbClr val="FFFFFF"/>
                </a:solidFill>
                <a:cs typeface="Arial" pitchFamily="34" charset="0"/>
                <a:sym typeface="Arial"/>
              </a:rPr>
              <a:t>ФИЗИКАЛЫҚ ӘЛ-АУҚАТ</a:t>
            </a:r>
            <a:endParaRPr lang="en-US" sz="1400" b="1" kern="0" dirty="0">
              <a:solidFill>
                <a:srgbClr val="FFFFFF"/>
              </a:solidFill>
              <a:cs typeface="Arial" pitchFamily="34" charset="0"/>
              <a:sym typeface="Arial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99477" y="620492"/>
            <a:ext cx="684970" cy="68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55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E8AEC0-8EA2-40E6-A43B-7C2AF0BE12D5}" type="slidenum">
              <a:rPr lang="ru-RU" altLang="ru-RU"/>
              <a:pPr>
                <a:defRPr/>
              </a:pPr>
              <a:t>2</a:t>
            </a:fld>
            <a:endParaRPr lang="ru-RU" altLang="ru-RU"/>
          </a:p>
        </p:txBody>
      </p:sp>
      <p:sp>
        <p:nvSpPr>
          <p:cNvPr id="5123" name="Прямоугольник 2"/>
          <p:cNvSpPr>
            <a:spLocks noChangeArrowheads="1"/>
          </p:cNvSpPr>
          <p:nvPr/>
        </p:nvSpPr>
        <p:spPr bwMode="auto">
          <a:xfrm>
            <a:off x="-109182" y="186282"/>
            <a:ext cx="4260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altLang="ru-RU" sz="1400" b="1" kern="0" dirty="0">
                <a:solidFill>
                  <a:srgbClr val="2F5597"/>
                </a:solidFill>
                <a:sym typeface="Arial"/>
              </a:rPr>
              <a:t>1-4 СЫНЫП </a:t>
            </a:r>
            <a:r>
              <a:rPr lang="kk-KZ" altLang="ru-RU" sz="1400" b="1" kern="0" dirty="0">
                <a:solidFill>
                  <a:srgbClr val="2F5597"/>
                </a:solidFill>
                <a:sym typeface="Arial"/>
              </a:rPr>
              <a:t>БІЛІМ АЛУШЫЛАРЫНЫҢ АТА-АНАЛАРЫНА АРНАЛҒАН САБАҚ МАЗМҰНЫ</a:t>
            </a:r>
            <a:endParaRPr lang="ru-RU" altLang="ru-RU" sz="1400" b="1" kern="0" dirty="0">
              <a:solidFill>
                <a:srgbClr val="2F5597"/>
              </a:solidFill>
              <a:cs typeface="Times New Roman" pitchFamily="18" charset="0"/>
              <a:sym typeface="Arial"/>
            </a:endParaRPr>
          </a:p>
        </p:txBody>
      </p:sp>
      <p:sp>
        <p:nvSpPr>
          <p:cNvPr id="5124" name="Прямоугольник 3"/>
          <p:cNvSpPr>
            <a:spLocks noChangeArrowheads="1"/>
          </p:cNvSpPr>
          <p:nvPr/>
        </p:nvSpPr>
        <p:spPr bwMode="auto">
          <a:xfrm>
            <a:off x="3937178" y="200167"/>
            <a:ext cx="4384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altLang="ru-RU" sz="1400" b="1" kern="0" dirty="0">
                <a:solidFill>
                  <a:srgbClr val="2F5597"/>
                </a:solidFill>
                <a:sym typeface="Arial"/>
              </a:rPr>
              <a:t>5-9 СЫНЫП БІЛІМ АЛУШЫЛАРЫНЫҢ АТА-АНАЛАРЫНА АРНАЛҒАН САБАҚ МАЗМҰНЫ</a:t>
            </a:r>
          </a:p>
        </p:txBody>
      </p:sp>
      <p:sp>
        <p:nvSpPr>
          <p:cNvPr id="5125" name="Прямоугольник 4"/>
          <p:cNvSpPr>
            <a:spLocks noChangeArrowheads="1"/>
          </p:cNvSpPr>
          <p:nvPr/>
        </p:nvSpPr>
        <p:spPr bwMode="auto">
          <a:xfrm>
            <a:off x="8107363" y="158750"/>
            <a:ext cx="40338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altLang="ru-RU" sz="1400" b="1" kern="0" dirty="0">
                <a:solidFill>
                  <a:srgbClr val="2F5597"/>
                </a:solidFill>
                <a:sym typeface="Arial"/>
              </a:rPr>
              <a:t>10-11 СЫНЫП БІЛІМ АЛУШЫЛАРЫНЫҢ АТА-АНАЛАРЫНА АРНАЛҒАН САБАҚ МАЗМҰНЫ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33190"/>
              </p:ext>
            </p:extLst>
          </p:nvPr>
        </p:nvGraphicFramePr>
        <p:xfrm>
          <a:off x="0" y="922338"/>
          <a:ext cx="3754438" cy="5909562"/>
        </p:xfrm>
        <a:graphic>
          <a:graphicData uri="http://schemas.openxmlformats.org/drawingml/2006/table">
            <a:tbl>
              <a:tblPr/>
              <a:tblGrid>
                <a:gridCol w="3754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330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Сапалы ұйқы – салауаттылық кепілі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Сапалы ұйқы: балалардың дамуы мен денсаулығының негізі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Адамның қуаты – адал ас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Салауатты тамақтану әдеттерін қалыптастырамыз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34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Зейін - алғырлықтың алғышарты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Зейінді дамыту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680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Қиял - ой қанаты,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Ой - тіл қанаты.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Логикалық ойлауға үйрету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67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Отбасы сәні - сыйластық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Отбасылық үйлесімділіктің кілті – сенімді қарым-қатынас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Өзгенің жайын өзіңдей түсін!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Баланы өзінің және басқалардың сезімдерін түсінуге қалай үйрету керек 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Адамға төнер сынақ көп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ТЖ кезіндегі бала 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4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Ана –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үйдің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жүрегі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Бақытты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ана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болудың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құпиялары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705302"/>
              </p:ext>
            </p:extLst>
          </p:nvPr>
        </p:nvGraphicFramePr>
        <p:xfrm>
          <a:off x="4138613" y="922338"/>
          <a:ext cx="3754437" cy="5964776"/>
        </p:xfrm>
        <a:graphic>
          <a:graphicData uri="http://schemas.openxmlformats.org/drawingml/2006/table">
            <a:tbl>
              <a:tblPr/>
              <a:tblGrid>
                <a:gridCol w="3754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9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Ұйқы реттелмей, өмір реттелмейді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Жасөспірімдердің ұйқысы: оқуға және мінез-құлыққа әсері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Ағайынмен ішкен ас тәтті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Барлық отбасы үшін дұрыс тамақтану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Жасында байқары жоқтың,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өскенде айтары жоқ.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Есте сақтау қабілетін дамыту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Ақыл - адамдықтың ажары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Балаңыздың ой-санасын оятыңыз 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6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Бала жүрегіне жол табу - ата-ананың міндеті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Жасөспірімді түсіну және қабылдау тәртібі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Қиындыққа «...қарсы тұр, құлай берме»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Балалардың жойқын сыртқы әсерлерге төзімділігі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Ауыр жүк атанды, ауыр іс адамды сынайды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Сіздің балаңыз ТЖ дайын ба?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Әке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-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үйдің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тірегі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Әкелік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— бала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бақытының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қайнар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көзі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7124"/>
              </p:ext>
            </p:extLst>
          </p:nvPr>
        </p:nvGraphicFramePr>
        <p:xfrm>
          <a:off x="8158163" y="922338"/>
          <a:ext cx="4033837" cy="6080527"/>
        </p:xfrm>
        <a:graphic>
          <a:graphicData uri="http://schemas.openxmlformats.org/drawingml/2006/table">
            <a:tbl>
              <a:tblPr/>
              <a:tblGrid>
                <a:gridCol w="4033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4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Ұйқы - тынықтырады, Еңбек - шынықтырады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Жасөспірімнің ұйқысы және психикалық денсаулығы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Сырттың тамағын талғап іш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Үйден тыс жерде тамақтану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Білетінің - бір тоғыз, білмейтінің - тоқсан тоғыз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Өмір бойы оқу: Неге? Қалай?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Өнерлі өрге жүзер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Креативтілікті ынталандыру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Адам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болатын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бала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Алысқа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қарайды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Тұлғаның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қалыптасуы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: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дербестік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құқығы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Көңіл күйді күйзеліске жеңдірме!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Ата-ананың эмоцияналды күйреуі: оны қалай болдырмауға және жеңуге болады?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Өзіңе сен, өзіңді алып шығар,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Ақылың мен білімің екі жақтап...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Жеке қауіпсіздік мәдениетін қалыптастыру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 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Arial" pitchFamily="34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Атадан – өсиет, анадан қасиет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Arial" pitchFamily="34" charset="0"/>
                        </a:rPr>
                        <a:t>Болашаққа ұмтылу: Балаңызға өз әлеуетіне жетуге қалай көмектесуге болады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185319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477</Words>
  <Application>Microsoft Office PowerPoint</Application>
  <PresentationFormat>Широкоэкранный</PresentationFormat>
  <Paragraphs>76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2_Тема Office</vt:lpstr>
      <vt:lpstr>4_Тема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90</cp:revision>
  <dcterms:created xsi:type="dcterms:W3CDTF">2024-09-04T06:03:47Z</dcterms:created>
  <dcterms:modified xsi:type="dcterms:W3CDTF">2024-09-09T07:23:48Z</dcterms:modified>
</cp:coreProperties>
</file>